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notesSlides/notesSlide2.xml" ContentType="application/vnd.openxmlformats-officedocument.presentationml.notes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Default Extension="emf" ContentType="image/x-emf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5"/>
  </p:notesMasterIdLst>
  <p:handoutMasterIdLst>
    <p:handoutMasterId r:id="rId36"/>
  </p:handoutMasterIdLst>
  <p:sldIdLst>
    <p:sldId id="263" r:id="rId2"/>
    <p:sldId id="265" r:id="rId3"/>
    <p:sldId id="271" r:id="rId4"/>
    <p:sldId id="297" r:id="rId5"/>
    <p:sldId id="288" r:id="rId6"/>
    <p:sldId id="264" r:id="rId7"/>
    <p:sldId id="286" r:id="rId8"/>
    <p:sldId id="272" r:id="rId9"/>
    <p:sldId id="273" r:id="rId10"/>
    <p:sldId id="274" r:id="rId11"/>
    <p:sldId id="275" r:id="rId12"/>
    <p:sldId id="276" r:id="rId13"/>
    <p:sldId id="277" r:id="rId14"/>
    <p:sldId id="278" r:id="rId15"/>
    <p:sldId id="290" r:id="rId16"/>
    <p:sldId id="289" r:id="rId17"/>
    <p:sldId id="291" r:id="rId18"/>
    <p:sldId id="279" r:id="rId19"/>
    <p:sldId id="293" r:id="rId20"/>
    <p:sldId id="298" r:id="rId21"/>
    <p:sldId id="296" r:id="rId22"/>
    <p:sldId id="281" r:id="rId23"/>
    <p:sldId id="299" r:id="rId24"/>
    <p:sldId id="295" r:id="rId25"/>
    <p:sldId id="268" r:id="rId26"/>
    <p:sldId id="267" r:id="rId27"/>
    <p:sldId id="270" r:id="rId28"/>
    <p:sldId id="269" r:id="rId29"/>
    <p:sldId id="292" r:id="rId30"/>
    <p:sldId id="294" r:id="rId31"/>
    <p:sldId id="282" r:id="rId32"/>
    <p:sldId id="283" r:id="rId33"/>
    <p:sldId id="284" r:id="rId34"/>
  </p:sldIdLst>
  <p:sldSz cx="9144000" cy="6858000" type="screen4x3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 xmlns="">
        <p15:guide id="1" orient="horz" pos="3126">
          <p15:clr>
            <a:srgbClr val="A4A3A4"/>
          </p15:clr>
        </p15:guide>
        <p15:guide id="2" pos="214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ED1C24"/>
    <a:srgbClr val="0099D2"/>
    <a:srgbClr val="EF4129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33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808" autoAdjust="0"/>
    <p:restoredTop sz="83890" autoAdjust="0"/>
  </p:normalViewPr>
  <p:slideViewPr>
    <p:cSldViewPr snapToGrid="0" snapToObjects="1">
      <p:cViewPr>
        <p:scale>
          <a:sx n="50" d="100"/>
          <a:sy n="50" d="100"/>
        </p:scale>
        <p:origin x="-1860" y="-18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910"/>
    </p:cViewPr>
  </p:sorterViewPr>
  <p:notesViewPr>
    <p:cSldViewPr snapToGrid="0" snapToObjects="1">
      <p:cViewPr varScale="1">
        <p:scale>
          <a:sx n="69" d="100"/>
          <a:sy n="69" d="100"/>
        </p:scale>
        <p:origin x="-2568" y="-120"/>
      </p:cViewPr>
      <p:guideLst>
        <p:guide orient="horz" pos="3126"/>
        <p:guide pos="2141"/>
      </p:guideLst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A625521-94A0-460B-B873-2E433DA52D80}" type="datetimeFigureOut">
              <a:rPr lang="en-GB" smtClean="0"/>
              <a:pPr/>
              <a:t>25/07/2018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DFDDCCF-4F6E-433A-B627-E700498FE5DF}" type="slidenum">
              <a:rPr lang="en-GB" smtClean="0"/>
              <a:pPr/>
              <a:t>‹N°›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xmlns="" val="1426996816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3B5B0B0-07B5-49ED-8C26-4438F6482600}" type="datetimeFigureOut">
              <a:rPr lang="fr-CA" smtClean="0"/>
              <a:pPr/>
              <a:t>2018-07-25</a:t>
            </a:fld>
            <a:endParaRPr lang="fr-CA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65225" y="1241425"/>
            <a:ext cx="44672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CA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79450" y="4776788"/>
            <a:ext cx="5438775" cy="390842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DF10C1-194E-46EB-B5DF-2232122AE4D8}" type="slidenum">
              <a:rPr lang="fr-CA" smtClean="0"/>
              <a:pPr/>
              <a:t>‹N°›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8346664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F10C1-194E-46EB-B5DF-2232122AE4D8}" type="slidenum">
              <a:rPr lang="fr-CA" smtClean="0"/>
              <a:pPr/>
              <a:t>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49370871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F10C1-194E-46EB-B5DF-2232122AE4D8}" type="slidenum">
              <a:rPr lang="fr-CA" smtClean="0"/>
              <a:pPr/>
              <a:t>4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4200187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CA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F10C1-194E-46EB-B5DF-2232122AE4D8}" type="slidenum">
              <a:rPr lang="fr-CA" smtClean="0"/>
              <a:pPr/>
              <a:t>5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27134310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9DF10C1-194E-46EB-B5DF-2232122AE4D8}" type="slidenum">
              <a:rPr lang="fr-CA" smtClean="0"/>
              <a:pPr/>
              <a:t>13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xmlns="" val="39429779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with log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519113" y="1843805"/>
            <a:ext cx="8105775" cy="2662481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1647825" y="6035773"/>
            <a:ext cx="7727992" cy="454358"/>
            <a:chOff x="1647825" y="6035773"/>
            <a:chExt cx="7727992" cy="454358"/>
          </a:xfrm>
        </p:grpSpPr>
        <p:sp>
          <p:nvSpPr>
            <p:cNvPr id="2" name="TextBox 1"/>
            <p:cNvSpPr txBox="1"/>
            <p:nvPr userDrawn="1"/>
          </p:nvSpPr>
          <p:spPr>
            <a:xfrm>
              <a:off x="2108242" y="6077480"/>
              <a:ext cx="7267575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8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8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8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8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800" kern="12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3" name="Picture 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1647825" y="6035773"/>
              <a:ext cx="460417" cy="454358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62844" y="1600201"/>
            <a:ext cx="8018313" cy="4525963"/>
          </a:xfrm>
        </p:spPr>
        <p:txBody>
          <a:bodyPr vert="eaVert"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12047" y="6359567"/>
            <a:ext cx="1066968" cy="354242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44" y="6370078"/>
            <a:ext cx="6789798" cy="333221"/>
            <a:chOff x="562844" y="6370078"/>
            <a:chExt cx="6789798" cy="333221"/>
          </a:xfrm>
        </p:grpSpPr>
        <p:sp>
          <p:nvSpPr>
            <p:cNvPr id="8" name="TextBox 7"/>
            <p:cNvSpPr txBox="1"/>
            <p:nvPr userDrawn="1"/>
          </p:nvSpPr>
          <p:spPr>
            <a:xfrm>
              <a:off x="844967" y="6382800"/>
              <a:ext cx="6507675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2844" y="6370078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633298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446359" y="6369124"/>
            <a:ext cx="6919640" cy="333221"/>
            <a:chOff x="446359" y="6369124"/>
            <a:chExt cx="6919640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728482" y="6381846"/>
              <a:ext cx="6637517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8" name="Picture 7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46359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 hasCustomPrompt="1"/>
          </p:nvPr>
        </p:nvSpPr>
        <p:spPr>
          <a:xfrm>
            <a:off x="685800" y="2130426"/>
            <a:ext cx="7772400" cy="1470025"/>
          </a:xfrm>
        </p:spPr>
        <p:txBody>
          <a:bodyPr/>
          <a:lstStyle>
            <a:lvl1pPr>
              <a:defRPr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AU" dirty="0" smtClean="0"/>
              <a:t>Click to enter title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dirty="0" smtClean="0"/>
              <a:t>Click to enter presenter name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515588" y="343814"/>
            <a:ext cx="4112824" cy="1350927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2186377" y="6447071"/>
            <a:ext cx="6551223" cy="333673"/>
            <a:chOff x="3209637" y="6447071"/>
            <a:chExt cx="6551223" cy="333673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3491760" y="6447071"/>
              <a:ext cx="626910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baseline="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3209637" y="644752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60" y="274639"/>
            <a:ext cx="8018280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62860" y="1600201"/>
            <a:ext cx="8018280" cy="4525963"/>
          </a:xfrm>
        </p:spPr>
        <p:txBody>
          <a:bodyPr/>
          <a:lstStyle>
            <a:lvl1pPr>
              <a:defRPr>
                <a:latin typeface="Raleway" panose="020B0503030101060003" pitchFamily="34" charset="0"/>
              </a:defRPr>
            </a:lvl1pPr>
            <a:lvl2pPr>
              <a:defRPr>
                <a:latin typeface="Raleway" panose="020B0503030101060003" pitchFamily="34" charset="0"/>
              </a:defRPr>
            </a:lvl2pPr>
            <a:lvl3pPr>
              <a:defRPr>
                <a:latin typeface="Raleway" panose="020B0503030101060003" pitchFamily="34" charset="0"/>
              </a:defRPr>
            </a:lvl3pPr>
            <a:lvl4pPr>
              <a:defRPr>
                <a:latin typeface="Raleway" panose="020B0503030101060003" pitchFamily="34" charset="0"/>
              </a:defRPr>
            </a:lvl4pPr>
            <a:lvl5pPr>
              <a:defRPr>
                <a:latin typeface="Raleway" panose="020B0503030101060003" pitchFamily="34" charset="0"/>
              </a:defRPr>
            </a:lvl5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6296" y="6360363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562860" y="6372783"/>
            <a:ext cx="6999083" cy="333221"/>
            <a:chOff x="562860" y="6372783"/>
            <a:chExt cx="6999083" cy="333221"/>
          </a:xfrm>
        </p:grpSpPr>
        <p:sp>
          <p:nvSpPr>
            <p:cNvPr id="7" name="TextBox 6"/>
            <p:cNvSpPr txBox="1"/>
            <p:nvPr userDrawn="1"/>
          </p:nvSpPr>
          <p:spPr>
            <a:xfrm>
              <a:off x="844984" y="6385505"/>
              <a:ext cx="671695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FF0000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9" name="Picture 8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2860" y="6372783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406901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rgbClr val="ED1C24"/>
                </a:solidFill>
                <a:latin typeface="Raleway" panose="020B0503030101060003" pitchFamily="34" charset="0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4" name="Group 3"/>
          <p:cNvGrpSpPr/>
          <p:nvPr userDrawn="1"/>
        </p:nvGrpSpPr>
        <p:grpSpPr>
          <a:xfrm>
            <a:off x="685800" y="6369124"/>
            <a:ext cx="6948714" cy="333221"/>
            <a:chOff x="685800" y="6369124"/>
            <a:chExt cx="6948714" cy="333221"/>
          </a:xfrm>
        </p:grpSpPr>
        <p:sp>
          <p:nvSpPr>
            <p:cNvPr id="10" name="TextBox 9"/>
            <p:cNvSpPr txBox="1"/>
            <p:nvPr userDrawn="1"/>
          </p:nvSpPr>
          <p:spPr>
            <a:xfrm>
              <a:off x="967924" y="6381846"/>
              <a:ext cx="666659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1" name="Picture 10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685800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2897" y="274639"/>
            <a:ext cx="8298205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2897" y="1600201"/>
            <a:ext cx="3836708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82502" y="1600201"/>
            <a:ext cx="4038600" cy="4525963"/>
          </a:xfrm>
        </p:spPr>
        <p:txBody>
          <a:bodyPr/>
          <a:lstStyle>
            <a:lvl1pPr>
              <a:defRPr sz="2800">
                <a:latin typeface="Raleway" panose="020B0503030101060003" pitchFamily="34" charset="0"/>
              </a:defRPr>
            </a:lvl1pPr>
            <a:lvl2pPr>
              <a:defRPr sz="2400">
                <a:latin typeface="Raleway" panose="020B0503030101060003" pitchFamily="34" charset="0"/>
              </a:defRPr>
            </a:lvl2pPr>
            <a:lvl3pPr>
              <a:defRPr sz="2000">
                <a:latin typeface="Raleway" panose="020B0503030101060003" pitchFamily="34" charset="0"/>
              </a:defRPr>
            </a:lvl3pPr>
            <a:lvl4pPr>
              <a:defRPr sz="1800">
                <a:latin typeface="Raleway" panose="020B0503030101060003" pitchFamily="34" charset="0"/>
              </a:defRPr>
            </a:lvl4pPr>
            <a:lvl5pPr>
              <a:defRPr sz="1800">
                <a:latin typeface="Raleway" panose="020B0503030101060003" pitchFamily="34" charset="0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422897" y="6369124"/>
            <a:ext cx="7269674" cy="333221"/>
            <a:chOff x="422897" y="6369124"/>
            <a:chExt cx="726967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05021" y="6381846"/>
              <a:ext cx="698755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42289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68241" y="1535113"/>
            <a:ext cx="3838296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8241" y="2174875"/>
            <a:ext cx="383829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539382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39382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7" name="Group 6"/>
          <p:cNvGrpSpPr/>
          <p:nvPr userDrawn="1"/>
        </p:nvGrpSpPr>
        <p:grpSpPr>
          <a:xfrm>
            <a:off x="562844" y="6372781"/>
            <a:ext cx="7107956" cy="333221"/>
            <a:chOff x="562844" y="6372781"/>
            <a:chExt cx="7107956" cy="333221"/>
          </a:xfrm>
        </p:grpSpPr>
        <p:sp>
          <p:nvSpPr>
            <p:cNvPr id="12" name="TextBox 11"/>
            <p:cNvSpPr txBox="1"/>
            <p:nvPr userDrawn="1"/>
          </p:nvSpPr>
          <p:spPr>
            <a:xfrm>
              <a:off x="844968" y="6385503"/>
              <a:ext cx="682583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3" name="Picture 12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2844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62844" y="274639"/>
            <a:ext cx="8018313" cy="1143000"/>
          </a:xfrm>
        </p:spPr>
        <p:txBody>
          <a:bodyPr>
            <a:normAutofit/>
          </a:bodyPr>
          <a:lstStyle>
            <a:lvl1pPr>
              <a:defRPr sz="4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6296" y="6360361"/>
            <a:ext cx="1078471" cy="358060"/>
          </a:xfrm>
          <a:prstGeom prst="rect">
            <a:avLst/>
          </a:prstGeom>
        </p:spPr>
      </p:pic>
      <p:grpSp>
        <p:nvGrpSpPr>
          <p:cNvPr id="3" name="Group 2"/>
          <p:cNvGrpSpPr/>
          <p:nvPr userDrawn="1"/>
        </p:nvGrpSpPr>
        <p:grpSpPr>
          <a:xfrm>
            <a:off x="510887" y="6372781"/>
            <a:ext cx="7130884" cy="333221"/>
            <a:chOff x="510887" y="6372781"/>
            <a:chExt cx="7130884" cy="333221"/>
          </a:xfrm>
        </p:grpSpPr>
        <p:sp>
          <p:nvSpPr>
            <p:cNvPr id="9" name="TextBox 8"/>
            <p:cNvSpPr txBox="1"/>
            <p:nvPr userDrawn="1"/>
          </p:nvSpPr>
          <p:spPr>
            <a:xfrm>
              <a:off x="793011" y="6385503"/>
              <a:ext cx="6848760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0" name="Picture 9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10887" y="6372781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7973" y="273049"/>
            <a:ext cx="2797026" cy="1162051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04503" y="273052"/>
            <a:ext cx="5111750" cy="5853113"/>
          </a:xfrm>
        </p:spPr>
        <p:txBody>
          <a:bodyPr/>
          <a:lstStyle>
            <a:lvl1pPr>
              <a:defRPr sz="3200">
                <a:latin typeface="Raleway" panose="020B0503030101060003" pitchFamily="34" charset="0"/>
              </a:defRPr>
            </a:lvl1pPr>
            <a:lvl2pPr>
              <a:defRPr sz="2800">
                <a:latin typeface="Raleway" panose="020B0503030101060003" pitchFamily="34" charset="0"/>
              </a:defRPr>
            </a:lvl2pPr>
            <a:lvl3pPr>
              <a:defRPr sz="2400">
                <a:latin typeface="Raleway" panose="020B0503030101060003" pitchFamily="34" charset="0"/>
              </a:defRPr>
            </a:lvl3pPr>
            <a:lvl4pPr>
              <a:defRPr sz="2000">
                <a:latin typeface="Raleway" panose="020B0503030101060003" pitchFamily="34" charset="0"/>
              </a:defRPr>
            </a:lvl4pPr>
            <a:lvl5pPr>
              <a:defRPr sz="2000">
                <a:latin typeface="Raleway" panose="020B0503030101060003" pitchFamily="34" charset="0"/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7973" y="1435102"/>
            <a:ext cx="2797026" cy="46910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563366" y="6369124"/>
            <a:ext cx="7129204" cy="333221"/>
            <a:chOff x="563366" y="6369124"/>
            <a:chExt cx="7129204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845489" y="6381846"/>
              <a:ext cx="6847081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563366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28800" y="4800600"/>
            <a:ext cx="5486400" cy="566739"/>
          </a:xfrm>
        </p:spPr>
        <p:txBody>
          <a:bodyPr anchor="b"/>
          <a:lstStyle>
            <a:lvl1pPr algn="l">
              <a:defRPr sz="2000" b="1">
                <a:solidFill>
                  <a:srgbClr val="0099D2"/>
                </a:solidFill>
                <a:latin typeface="Raleway" panose="020B0503030101060003" pitchFamily="34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612775"/>
            <a:ext cx="5486400" cy="4114800"/>
          </a:xfrm>
        </p:spPr>
        <p:txBody>
          <a:bodyPr/>
          <a:lstStyle>
            <a:lvl1pPr marL="0" indent="0">
              <a:buNone/>
              <a:defRPr sz="3200">
                <a:latin typeface="Raleway" panose="020B0503030101060003" pitchFamily="34" charset="0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28800" y="5367338"/>
            <a:ext cx="5486400" cy="804863"/>
          </a:xfrm>
        </p:spPr>
        <p:txBody>
          <a:bodyPr/>
          <a:lstStyle>
            <a:lvl1pPr marL="0" indent="0">
              <a:buNone/>
              <a:defRPr sz="1400">
                <a:latin typeface="Raleway" panose="020B0503030101060003" pitchFamily="34" charset="0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Edit Master text styles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7806296" y="6356704"/>
            <a:ext cx="1078471" cy="358060"/>
          </a:xfrm>
          <a:prstGeom prst="rect">
            <a:avLst/>
          </a:prstGeom>
        </p:spPr>
      </p:pic>
      <p:grpSp>
        <p:nvGrpSpPr>
          <p:cNvPr id="5" name="Group 4"/>
          <p:cNvGrpSpPr/>
          <p:nvPr userDrawn="1"/>
        </p:nvGrpSpPr>
        <p:grpSpPr>
          <a:xfrm>
            <a:off x="866487" y="6369124"/>
            <a:ext cx="6251203" cy="333221"/>
            <a:chOff x="866487" y="6369124"/>
            <a:chExt cx="6251203" cy="333221"/>
          </a:xfrm>
        </p:grpSpPr>
        <p:sp>
          <p:nvSpPr>
            <p:cNvPr id="11" name="TextBox 10"/>
            <p:cNvSpPr txBox="1"/>
            <p:nvPr userDrawn="1"/>
          </p:nvSpPr>
          <p:spPr>
            <a:xfrm>
              <a:off x="1148611" y="6381846"/>
              <a:ext cx="5969079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l"/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#AIDS2018 | @</a:t>
              </a:r>
              <a:r>
                <a:rPr lang="fr-CH" sz="1400" dirty="0" err="1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AIDS_conference</a:t>
              </a:r>
              <a:r>
                <a:rPr lang="fr-CH" sz="14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 </a:t>
              </a:r>
              <a:r>
                <a:rPr lang="en-US" sz="1400" kern="1200" dirty="0" smtClean="0">
                  <a:solidFill>
                    <a:srgbClr val="ED1C24"/>
                  </a:solidFill>
                  <a:latin typeface="Roboto" panose="02000000000000000000" pitchFamily="2" charset="0"/>
                  <a:ea typeface="Roboto" panose="02000000000000000000" pitchFamily="2" charset="0"/>
                  <a:cs typeface="Roboto" panose="02000000000000000000" pitchFamily="2" charset="0"/>
                </a:rPr>
                <a:t>| www.aids2018.org</a:t>
              </a:r>
              <a:endParaRPr lang="en-US" sz="1400" dirty="0">
                <a:solidFill>
                  <a:srgbClr val="ED1C24"/>
                </a:solidFill>
                <a:latin typeface="Roboto" panose="02000000000000000000" pitchFamily="2" charset="0"/>
                <a:ea typeface="Roboto" panose="02000000000000000000" pitchFamily="2" charset="0"/>
                <a:cs typeface="Roboto" panose="02000000000000000000" pitchFamily="2" charset="0"/>
              </a:endParaRPr>
            </a:p>
          </p:txBody>
        </p:sp>
        <p:pic>
          <p:nvPicPr>
            <p:cNvPr id="12" name="Picture 11"/>
            <p:cNvPicPr>
              <a:picLocks noChangeAspect="1"/>
            </p:cNvPicPr>
            <p:nvPr userDrawn="1"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tretch>
              <a:fillRect/>
            </a:stretch>
          </p:blipFill>
          <p:spPr>
            <a:xfrm>
              <a:off x="866487" y="6369124"/>
              <a:ext cx="337665" cy="333221"/>
            </a:xfrm>
            <a:prstGeom prst="rect">
              <a:avLst/>
            </a:prstGeom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1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1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2206DA-4705-844F-8F0B-F43945BCDB13}" type="slidenum">
              <a:rPr lang="en-US" smtClean="0"/>
              <a:pPr/>
              <a:t>‹N°›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6" r:id="rId8"/>
    <p:sldLayoutId id="2147483657" r:id="rId9"/>
    <p:sldLayoutId id="2147483658" r:id="rId10"/>
    <p:sldLayoutId id="2147483660" r:id="rId11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1" latinLnBrk="0" hangingPunct="1">
        <a:spcBef>
          <a:spcPct val="0"/>
        </a:spcBef>
        <a:buNone/>
        <a:defRPr sz="4000" b="1" kern="1200">
          <a:solidFill>
            <a:srgbClr val="0099D2"/>
          </a:solidFill>
          <a:latin typeface="Raleway" panose="020B0503030101060003" pitchFamily="34" charset="0"/>
          <a:ea typeface="+mj-ea"/>
          <a:cs typeface="Arial" pitchFamily="34" charset="0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Arial" pitchFamily="34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emf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emf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4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emf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emf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5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1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5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emf"/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400593" y="2130426"/>
            <a:ext cx="8307977" cy="1470025"/>
          </a:xfrm>
        </p:spPr>
        <p:txBody>
          <a:bodyPr>
            <a:noAutofit/>
          </a:bodyPr>
          <a:lstStyle/>
          <a:p>
            <a:r>
              <a:rPr lang="en-CA" sz="3200" dirty="0"/>
              <a:t>The PPAR</a:t>
            </a:r>
            <a:r>
              <a:rPr lang="en-CA" sz="3200" dirty="0">
                <a:sym typeface="Symbol" panose="05050102010706020507" pitchFamily="18" charset="2"/>
              </a:rPr>
              <a:t></a:t>
            </a:r>
            <a:r>
              <a:rPr lang="en-CA" sz="3200" dirty="0"/>
              <a:t> Antagonism Inhibits HIV Replication but Sustains </a:t>
            </a:r>
            <a:r>
              <a:rPr lang="en-CA" sz="3200" dirty="0" err="1"/>
              <a:t>RORγt</a:t>
            </a:r>
            <a:r>
              <a:rPr lang="en-CA" sz="3200" dirty="0"/>
              <a:t>-Mediated Effector Functions in Th17 Cells</a:t>
            </a:r>
            <a:endParaRPr lang="fr-CA" sz="3200" dirty="0"/>
          </a:p>
        </p:txBody>
      </p:sp>
      <p:pic>
        <p:nvPicPr>
          <p:cNvPr id="4" name="Picture 4" descr="Logo_udem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7519" y="5185908"/>
            <a:ext cx="2090738" cy="985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11513" y="4958256"/>
            <a:ext cx="1924000" cy="1441143"/>
          </a:xfrm>
          <a:prstGeom prst="rect">
            <a:avLst/>
          </a:prstGeom>
        </p:spPr>
      </p:pic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853440" y="3886200"/>
            <a:ext cx="7463246" cy="1752600"/>
          </a:xfrm>
        </p:spPr>
        <p:txBody>
          <a:bodyPr>
            <a:normAutofit fontScale="55000" lnSpcReduction="20000"/>
          </a:bodyPr>
          <a:lstStyle/>
          <a:p>
            <a:r>
              <a:rPr lang="en-CA" sz="4000" b="1" dirty="0"/>
              <a:t>Petronela Ancuta, Ph.D.</a:t>
            </a:r>
          </a:p>
          <a:p>
            <a:r>
              <a:rPr lang="en-CA" i="1" dirty="0"/>
              <a:t>Professor of Immunology</a:t>
            </a:r>
          </a:p>
          <a:p>
            <a:r>
              <a:rPr lang="en-CA" dirty="0" err="1"/>
              <a:t>Université</a:t>
            </a:r>
            <a:r>
              <a:rPr lang="en-CA" dirty="0"/>
              <a:t> de Montréal, </a:t>
            </a:r>
            <a:r>
              <a:rPr lang="en-CA" dirty="0" err="1"/>
              <a:t>Faculté</a:t>
            </a:r>
            <a:r>
              <a:rPr lang="en-CA" dirty="0"/>
              <a:t> de </a:t>
            </a:r>
            <a:r>
              <a:rPr lang="en-CA" dirty="0" err="1"/>
              <a:t>Medecine</a:t>
            </a:r>
            <a:r>
              <a:rPr lang="en-CA" dirty="0"/>
              <a:t>, </a:t>
            </a:r>
            <a:endParaRPr lang="en-CA" dirty="0" smtClean="0"/>
          </a:p>
          <a:p>
            <a:r>
              <a:rPr lang="en-CA" dirty="0" err="1" smtClean="0"/>
              <a:t>Département</a:t>
            </a:r>
            <a:r>
              <a:rPr lang="en-CA" dirty="0" smtClean="0"/>
              <a:t> </a:t>
            </a:r>
            <a:r>
              <a:rPr lang="en-CA" dirty="0"/>
              <a:t>de </a:t>
            </a:r>
            <a:r>
              <a:rPr lang="en-CA" dirty="0" err="1"/>
              <a:t>microbiologie</a:t>
            </a:r>
            <a:r>
              <a:rPr lang="en-CA" dirty="0"/>
              <a:t>, </a:t>
            </a:r>
            <a:r>
              <a:rPr lang="en-CA" dirty="0" err="1"/>
              <a:t>infectiologie</a:t>
            </a:r>
            <a:r>
              <a:rPr lang="en-CA" dirty="0"/>
              <a:t> et </a:t>
            </a:r>
            <a:r>
              <a:rPr lang="en-CA" dirty="0" err="1"/>
              <a:t>immunologie</a:t>
            </a:r>
            <a:endParaRPr lang="en-CA" dirty="0"/>
          </a:p>
          <a:p>
            <a:endParaRPr lang="en-CA" b="1" dirty="0" smtClean="0"/>
          </a:p>
          <a:p>
            <a:r>
              <a:rPr lang="en-CA" dirty="0" smtClean="0"/>
              <a:t>Centre </a:t>
            </a:r>
            <a:r>
              <a:rPr lang="en-CA" dirty="0"/>
              <a:t>de </a:t>
            </a:r>
            <a:r>
              <a:rPr lang="en-CA" dirty="0" err="1"/>
              <a:t>recherche</a:t>
            </a:r>
            <a:r>
              <a:rPr lang="en-CA" dirty="0"/>
              <a:t> du CHUM</a:t>
            </a:r>
          </a:p>
          <a:p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xmlns="" val="2792418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149"/>
            <a:ext cx="9143999" cy="1143000"/>
          </a:xfrm>
        </p:spPr>
        <p:txBody>
          <a:bodyPr>
            <a:noAutofit/>
          </a:bodyPr>
          <a:lstStyle/>
          <a:p>
            <a:r>
              <a:rPr lang="fr-CA" sz="2400" u="sng" dirty="0" err="1" smtClean="0"/>
              <a:t>Both</a:t>
            </a:r>
            <a:r>
              <a:rPr lang="fr-CA" sz="2400" dirty="0" smtClean="0"/>
              <a:t> PPAR</a:t>
            </a:r>
            <a:r>
              <a:rPr lang="el-GR" sz="2400" dirty="0" smtClean="0"/>
              <a:t>γ</a:t>
            </a:r>
            <a:r>
              <a:rPr lang="fr-CA" sz="2400" dirty="0" smtClean="0"/>
              <a:t> </a:t>
            </a:r>
            <a:r>
              <a:rPr lang="fr-CA" sz="2400" dirty="0" err="1" smtClean="0"/>
              <a:t>Antagonism</a:t>
            </a:r>
            <a:r>
              <a:rPr lang="fr-CA" sz="2400" dirty="0" smtClean="0"/>
              <a:t> and </a:t>
            </a:r>
            <a:r>
              <a:rPr lang="fr-CA" sz="2400" dirty="0" err="1" smtClean="0"/>
              <a:t>Agonism</a:t>
            </a:r>
            <a:r>
              <a:rPr lang="fr-CA" sz="2400" dirty="0" smtClean="0"/>
              <a:t/>
            </a:r>
            <a:br>
              <a:rPr lang="fr-CA" sz="2400" dirty="0" smtClean="0"/>
            </a:br>
            <a:r>
              <a:rPr lang="fr-CA" sz="2400" dirty="0" err="1" smtClean="0"/>
              <a:t>Inhibit</a:t>
            </a:r>
            <a:r>
              <a:rPr lang="fr-CA" sz="2400" dirty="0" smtClean="0"/>
              <a:t> HIV </a:t>
            </a:r>
            <a:r>
              <a:rPr lang="fr-CA" sz="2400" dirty="0" err="1" smtClean="0"/>
              <a:t>Reactivation</a:t>
            </a:r>
            <a:r>
              <a:rPr lang="fr-CA" sz="2400" dirty="0" smtClean="0"/>
              <a:t> in Memory CD4+ T-</a:t>
            </a:r>
            <a:r>
              <a:rPr lang="fr-CA" sz="2400" dirty="0" err="1" smtClean="0"/>
              <a:t>Cells</a:t>
            </a:r>
            <a:r>
              <a:rPr lang="fr-CA" sz="2400" dirty="0" smtClean="0"/>
              <a:t> </a:t>
            </a:r>
            <a:br>
              <a:rPr lang="fr-CA" sz="2400" dirty="0" smtClean="0"/>
            </a:br>
            <a:r>
              <a:rPr lang="fr-CA" sz="2400" dirty="0" smtClean="0"/>
              <a:t>of ART-</a:t>
            </a:r>
            <a:r>
              <a:rPr lang="fr-CA" sz="2400" dirty="0" err="1" smtClean="0"/>
              <a:t>Treated</a:t>
            </a:r>
            <a:r>
              <a:rPr lang="fr-CA" sz="2400" dirty="0" smtClean="0"/>
              <a:t> </a:t>
            </a:r>
            <a:r>
              <a:rPr lang="fr-CA" sz="2400" dirty="0" err="1" smtClean="0"/>
              <a:t>Individuals</a:t>
            </a:r>
            <a:r>
              <a:rPr lang="fr-CA" sz="2400" dirty="0" smtClean="0"/>
              <a:t> </a:t>
            </a:r>
            <a:r>
              <a:rPr lang="en-US" sz="2400" i="1" dirty="0" smtClean="0"/>
              <a:t>ex vivo</a:t>
            </a:r>
            <a:endParaRPr lang="fr-CA" sz="2400" dirty="0"/>
          </a:p>
        </p:txBody>
      </p:sp>
      <p:pic>
        <p:nvPicPr>
          <p:cNvPr id="2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447872" y="1119262"/>
            <a:ext cx="5838095" cy="163809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34" name="Groupe 33"/>
          <p:cNvGrpSpPr/>
          <p:nvPr/>
        </p:nvGrpSpPr>
        <p:grpSpPr>
          <a:xfrm>
            <a:off x="148245" y="2898984"/>
            <a:ext cx="5522666" cy="2519163"/>
            <a:chOff x="148245" y="3171473"/>
            <a:chExt cx="5522666" cy="2519163"/>
          </a:xfrm>
        </p:grpSpPr>
        <p:sp>
          <p:nvSpPr>
            <p:cNvPr id="5" name="TextBox 10"/>
            <p:cNvSpPr txBox="1">
              <a:spLocks noChangeArrowheads="1"/>
            </p:cNvSpPr>
            <p:nvPr/>
          </p:nvSpPr>
          <p:spPr bwMode="auto">
            <a:xfrm rot="-5400000">
              <a:off x="-39356" y="4179358"/>
              <a:ext cx="775312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>
                <a:spcBef>
                  <a:spcPct val="0"/>
                </a:spcBef>
                <a:buFontTx/>
                <a:buNone/>
              </a:pPr>
              <a:r>
                <a:rPr lang="en-CA" altLang="fr-FR" sz="2000" b="1" dirty="0">
                  <a:latin typeface="Raleway"/>
                </a:rPr>
                <a:t>FSC</a:t>
              </a:r>
            </a:p>
          </p:txBody>
        </p:sp>
        <p:pic>
          <p:nvPicPr>
            <p:cNvPr id="12" name="Picture 4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4397" y="3443759"/>
              <a:ext cx="1768416" cy="19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4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68447" y="3443759"/>
              <a:ext cx="1768417" cy="19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4" name="Picture 6"/>
            <p:cNvPicPr>
              <a:picLocks noChangeAspect="1" noChangeArrowheads="1"/>
            </p:cNvPicPr>
            <p:nvPr/>
          </p:nvPicPr>
          <p:blipFill>
            <a:blip r:embed="rId5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902495" y="3443759"/>
              <a:ext cx="1768416" cy="198000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22" name="Connecteur droit avec flèche 5"/>
            <p:cNvCxnSpPr>
              <a:cxnSpLocks noChangeShapeType="1"/>
            </p:cNvCxnSpPr>
            <p:nvPr/>
          </p:nvCxnSpPr>
          <p:spPr bwMode="auto">
            <a:xfrm flipV="1">
              <a:off x="531219" y="3659413"/>
              <a:ext cx="0" cy="162000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cxnSp>
          <p:nvCxnSpPr>
            <p:cNvPr id="23" name="Connecteur droit avec flèche 7"/>
            <p:cNvCxnSpPr>
              <a:cxnSpLocks noChangeShapeType="1"/>
            </p:cNvCxnSpPr>
            <p:nvPr/>
          </p:nvCxnSpPr>
          <p:spPr bwMode="auto">
            <a:xfrm>
              <a:off x="531219" y="5279413"/>
              <a:ext cx="4320000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4" name="TextBox 14"/>
            <p:cNvSpPr txBox="1">
              <a:spLocks noChangeArrowheads="1"/>
            </p:cNvSpPr>
            <p:nvPr/>
          </p:nvSpPr>
          <p:spPr bwMode="auto">
            <a:xfrm>
              <a:off x="2128276" y="5290526"/>
              <a:ext cx="112588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fr-FR" sz="2000" b="1" dirty="0" smtClean="0">
                  <a:latin typeface="Raleway"/>
                </a:rPr>
                <a:t>HIV-p24</a:t>
              </a:r>
              <a:endParaRPr lang="en-CA" altLang="fr-FR" sz="2000" b="1" dirty="0">
                <a:latin typeface="Raleway"/>
              </a:endParaRPr>
            </a:p>
          </p:txBody>
        </p:sp>
        <p:sp>
          <p:nvSpPr>
            <p:cNvPr id="9" name="TextBox 8"/>
            <p:cNvSpPr txBox="1">
              <a:spLocks noChangeArrowheads="1"/>
            </p:cNvSpPr>
            <p:nvPr/>
          </p:nvSpPr>
          <p:spPr bwMode="auto">
            <a:xfrm>
              <a:off x="837608" y="3171473"/>
              <a:ext cx="1152880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fr-FR" sz="2000" b="1" dirty="0">
                  <a:latin typeface="Raleway"/>
                </a:rPr>
                <a:t>Medium</a:t>
              </a:r>
            </a:p>
          </p:txBody>
        </p:sp>
        <p:sp>
          <p:nvSpPr>
            <p:cNvPr id="10" name="TextBox 31"/>
            <p:cNvSpPr txBox="1">
              <a:spLocks noChangeArrowheads="1"/>
            </p:cNvSpPr>
            <p:nvPr/>
          </p:nvSpPr>
          <p:spPr bwMode="auto">
            <a:xfrm>
              <a:off x="2571560" y="3171473"/>
              <a:ext cx="840295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fr-FR" sz="2000" b="1" dirty="0">
                  <a:latin typeface="Raleway"/>
                </a:rPr>
                <a:t>T007 </a:t>
              </a:r>
            </a:p>
          </p:txBody>
        </p:sp>
        <p:sp>
          <p:nvSpPr>
            <p:cNvPr id="11" name="TextBox 33"/>
            <p:cNvSpPr txBox="1">
              <a:spLocks noChangeArrowheads="1"/>
            </p:cNvSpPr>
            <p:nvPr/>
          </p:nvSpPr>
          <p:spPr bwMode="auto">
            <a:xfrm>
              <a:off x="4259366" y="3171473"/>
              <a:ext cx="726481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>
                <a:spcBef>
                  <a:spcPct val="0"/>
                </a:spcBef>
                <a:buFontTx/>
                <a:buNone/>
              </a:pPr>
              <a:r>
                <a:rPr lang="en-CA" altLang="fr-FR" sz="2000" b="1" dirty="0">
                  <a:latin typeface="Raleway"/>
                </a:rPr>
                <a:t>RGZ</a:t>
              </a:r>
            </a:p>
          </p:txBody>
        </p:sp>
      </p:grpSp>
      <p:sp>
        <p:nvSpPr>
          <p:cNvPr id="29" name="ZoneTexte 28"/>
          <p:cNvSpPr txBox="1"/>
          <p:nvPr/>
        </p:nvSpPr>
        <p:spPr>
          <a:xfrm>
            <a:off x="3624235" y="6361737"/>
            <a:ext cx="401603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Zhang/</a:t>
            </a:r>
            <a:r>
              <a:rPr lang="en-US" sz="1400" dirty="0" err="1" smtClean="0">
                <a:latin typeface="+mj-lt"/>
              </a:rPr>
              <a:t>Planas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i="1" dirty="0" smtClean="0">
                <a:latin typeface="+mj-lt"/>
              </a:rPr>
              <a:t>et al.</a:t>
            </a:r>
            <a:r>
              <a:rPr lang="en-US" sz="1400" dirty="0" smtClean="0">
                <a:latin typeface="+mj-lt"/>
              </a:rPr>
              <a:t>, manuscript in preparation, 2018</a:t>
            </a:r>
            <a:endParaRPr lang="en-US" sz="1400" dirty="0">
              <a:latin typeface="+mj-lt"/>
            </a:endParaRPr>
          </a:p>
        </p:txBody>
      </p:sp>
      <p:sp>
        <p:nvSpPr>
          <p:cNvPr id="33" name="ZoneTexte 32"/>
          <p:cNvSpPr txBox="1"/>
          <p:nvPr/>
        </p:nvSpPr>
        <p:spPr>
          <a:xfrm>
            <a:off x="396521" y="5532890"/>
            <a:ext cx="2559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1" dirty="0" smtClean="0">
                <a:solidFill>
                  <a:srgbClr val="00B050"/>
                </a:solidFill>
              </a:rPr>
              <a:t>T007, PPARG </a:t>
            </a:r>
            <a:r>
              <a:rPr lang="fr-CA" b="1" i="1" dirty="0" err="1" smtClean="0">
                <a:solidFill>
                  <a:srgbClr val="00B050"/>
                </a:solidFill>
              </a:rPr>
              <a:t>antagonist</a:t>
            </a:r>
            <a:endParaRPr lang="fr-CA" b="1" i="1" dirty="0" smtClean="0">
              <a:solidFill>
                <a:srgbClr val="00B050"/>
              </a:solidFill>
            </a:endParaRPr>
          </a:p>
          <a:p>
            <a:r>
              <a:rPr lang="fr-CA" b="1" i="1" dirty="0" smtClean="0">
                <a:solidFill>
                  <a:srgbClr val="00B050"/>
                </a:solidFill>
              </a:rPr>
              <a:t>RGZ, </a:t>
            </a:r>
            <a:r>
              <a:rPr lang="fr-CA" b="1" i="1" dirty="0" err="1" smtClean="0">
                <a:solidFill>
                  <a:srgbClr val="00B050"/>
                </a:solidFill>
              </a:rPr>
              <a:t>PPARg</a:t>
            </a:r>
            <a:r>
              <a:rPr lang="fr-CA" b="1" i="1" dirty="0" smtClean="0">
                <a:solidFill>
                  <a:srgbClr val="00B050"/>
                </a:solidFill>
              </a:rPr>
              <a:t> </a:t>
            </a:r>
            <a:r>
              <a:rPr lang="fr-CA" b="1" i="1" dirty="0" err="1" smtClean="0">
                <a:solidFill>
                  <a:srgbClr val="00B050"/>
                </a:solidFill>
              </a:rPr>
              <a:t>agonist</a:t>
            </a:r>
            <a:endParaRPr lang="fr-CA" b="1" i="1" dirty="0">
              <a:solidFill>
                <a:srgbClr val="00B050"/>
              </a:solidFill>
            </a:endParaRPr>
          </a:p>
        </p:txBody>
      </p:sp>
      <p:pic>
        <p:nvPicPr>
          <p:cNvPr id="25" name="Picture 8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04520" y="2765146"/>
            <a:ext cx="3507996" cy="35765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617"/>
            <a:ext cx="9143999" cy="1143000"/>
          </a:xfrm>
        </p:spPr>
        <p:txBody>
          <a:bodyPr>
            <a:normAutofit/>
          </a:bodyPr>
          <a:lstStyle/>
          <a:p>
            <a:r>
              <a:rPr lang="fr-CA" sz="2400" u="sng" dirty="0" err="1" smtClean="0"/>
              <a:t>Both</a:t>
            </a:r>
            <a:r>
              <a:rPr lang="fr-CA" sz="2400" dirty="0" smtClean="0"/>
              <a:t> PPAR</a:t>
            </a:r>
            <a:r>
              <a:rPr lang="el-GR" sz="2400" dirty="0" smtClean="0"/>
              <a:t>γ</a:t>
            </a:r>
            <a:r>
              <a:rPr lang="fr-CA" sz="2400" dirty="0" smtClean="0"/>
              <a:t> </a:t>
            </a:r>
            <a:r>
              <a:rPr lang="fr-CA" sz="2400" dirty="0" err="1" smtClean="0"/>
              <a:t>Antagonism</a:t>
            </a:r>
            <a:r>
              <a:rPr lang="fr-CA" sz="2400" dirty="0" smtClean="0"/>
              <a:t> and </a:t>
            </a:r>
            <a:r>
              <a:rPr lang="fr-CA" sz="2400" dirty="0" err="1" smtClean="0"/>
              <a:t>Agonism</a:t>
            </a:r>
            <a:r>
              <a:rPr lang="fr-CA" sz="2400" dirty="0" smtClean="0"/>
              <a:t> </a:t>
            </a:r>
            <a:r>
              <a:rPr lang="fr-CA" sz="2400" dirty="0" err="1" smtClean="0"/>
              <a:t>Inhibit</a:t>
            </a:r>
            <a:r>
              <a:rPr lang="fr-CA" sz="2400" dirty="0" smtClean="0"/>
              <a:t> </a:t>
            </a:r>
            <a:br>
              <a:rPr lang="fr-CA" sz="2400" dirty="0" smtClean="0"/>
            </a:br>
            <a:r>
              <a:rPr lang="fr-CA" sz="2400" dirty="0" smtClean="0"/>
              <a:t>HIV </a:t>
            </a:r>
            <a:r>
              <a:rPr lang="fr-CA" sz="2400" dirty="0" err="1" smtClean="0"/>
              <a:t>Reactivation</a:t>
            </a:r>
            <a:r>
              <a:rPr lang="fr-CA" sz="2400" dirty="0" smtClean="0"/>
              <a:t> in Th17 and Th1Th17 </a:t>
            </a:r>
            <a:r>
              <a:rPr lang="fr-CA" sz="2400" dirty="0" err="1" smtClean="0"/>
              <a:t>Cells</a:t>
            </a:r>
            <a:r>
              <a:rPr lang="fr-CA" sz="2400" dirty="0" smtClean="0"/>
              <a:t> </a:t>
            </a:r>
            <a:r>
              <a:rPr lang="en-US" sz="2400" i="1" dirty="0" smtClean="0"/>
              <a:t>ex vivo</a:t>
            </a:r>
            <a:endParaRPr lang="fr-CA" sz="2400" dirty="0"/>
          </a:p>
        </p:txBody>
      </p:sp>
      <p:pic>
        <p:nvPicPr>
          <p:cNvPr id="48" name="Picture 8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5314"/>
          <a:stretch/>
        </p:blipFill>
        <p:spPr bwMode="auto">
          <a:xfrm>
            <a:off x="2107435" y="1243498"/>
            <a:ext cx="6953586" cy="374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13" name="Groupe 12"/>
          <p:cNvGrpSpPr/>
          <p:nvPr/>
        </p:nvGrpSpPr>
        <p:grpSpPr>
          <a:xfrm>
            <a:off x="142350" y="1545438"/>
            <a:ext cx="2093497" cy="3276800"/>
            <a:chOff x="19255" y="1545438"/>
            <a:chExt cx="2093497" cy="3276800"/>
          </a:xfrm>
        </p:grpSpPr>
        <p:pic>
          <p:nvPicPr>
            <p:cNvPr id="27" name="Picture 2"/>
            <p:cNvPicPr>
              <a:picLocks noChangeAspect="1" noChangeArrowheads="1"/>
            </p:cNvPicPr>
            <p:nvPr/>
          </p:nvPicPr>
          <p:blipFill>
            <a:blip r:embed="rId3" cstate="print">
              <a:grayscl/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73" y="1545438"/>
              <a:ext cx="1508779" cy="169069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sp>
          <p:nvSpPr>
            <p:cNvPr id="32" name="TextBox 24">
              <a:extLst>
                <a:ext uri="{FF2B5EF4-FFF2-40B4-BE49-F238E27FC236}">
                  <a16:creationId xmlns:a16="http://schemas.microsoft.com/office/drawing/2014/main" xmlns="" id="{E0AC2B7E-0BC5-8C47-98FE-EA742FA8CCB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29791" y="4533151"/>
              <a:ext cx="570066" cy="2890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en-CA" sz="2000" b="1" dirty="0">
                  <a:latin typeface="Raleway"/>
                </a:rPr>
                <a:t>IFN-</a:t>
              </a:r>
              <a:r>
                <a:rPr lang="en-CA" sz="2000" b="1" dirty="0">
                  <a:latin typeface="Raleway"/>
                  <a:sym typeface="Symbol"/>
                </a:rPr>
                <a:t></a:t>
              </a:r>
              <a:endParaRPr lang="en-CA" sz="2000" b="1" dirty="0">
                <a:latin typeface="Raleway"/>
              </a:endParaRPr>
            </a:p>
          </p:txBody>
        </p:sp>
        <p:sp>
          <p:nvSpPr>
            <p:cNvPr id="33" name="TextBox 24">
              <a:extLst>
                <a:ext uri="{FF2B5EF4-FFF2-40B4-BE49-F238E27FC236}">
                  <a16:creationId xmlns:a16="http://schemas.microsoft.com/office/drawing/2014/main" xmlns="" id="{F0F516F6-7BC1-A745-9500-DD9EC792F046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6200000">
              <a:off x="-298983" y="2797668"/>
              <a:ext cx="1036586" cy="40011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pitchFamily="34" charset="0"/>
                </a:defRPr>
              </a:lvl9pPr>
            </a:lstStyle>
            <a:p>
              <a:pPr eaLnBrk="1" hangingPunct="1">
                <a:defRPr/>
              </a:pPr>
              <a:r>
                <a:rPr lang="fr-CA" sz="2000" b="1" dirty="0">
                  <a:latin typeface="Raleway"/>
                </a:rPr>
                <a:t>IL-17A</a:t>
              </a:r>
              <a:endParaRPr lang="en-CA" sz="2000" b="1" dirty="0">
                <a:latin typeface="Raleway"/>
              </a:endParaRPr>
            </a:p>
          </p:txBody>
        </p:sp>
        <p:cxnSp>
          <p:nvCxnSpPr>
            <p:cNvPr id="35" name="Connecteur droit avec flèche 13"/>
            <p:cNvCxnSpPr>
              <a:cxnSpLocks noChangeShapeType="1"/>
            </p:cNvCxnSpPr>
            <p:nvPr/>
          </p:nvCxnSpPr>
          <p:spPr bwMode="auto">
            <a:xfrm flipV="1">
              <a:off x="493100" y="1798124"/>
              <a:ext cx="0" cy="273600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pic>
          <p:nvPicPr>
            <p:cNvPr id="36" name="Picture 78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xmlns="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03973" y="3133826"/>
              <a:ext cx="1423859" cy="130053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 xmlns="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cxnSp>
          <p:nvCxnSpPr>
            <p:cNvPr id="37" name="Connecteur droit avec flèche 16"/>
            <p:cNvCxnSpPr>
              <a:cxnSpLocks noChangeShapeType="1"/>
            </p:cNvCxnSpPr>
            <p:nvPr/>
          </p:nvCxnSpPr>
          <p:spPr bwMode="auto">
            <a:xfrm>
              <a:off x="494824" y="4528563"/>
              <a:ext cx="1440000" cy="0"/>
            </a:xfrm>
            <a:prstGeom prst="straightConnector1">
              <a:avLst/>
            </a:prstGeom>
            <a:noFill/>
            <a:ln w="38100" algn="ctr">
              <a:solidFill>
                <a:schemeClr val="tx1"/>
              </a:solidFill>
              <a:round/>
              <a:headEnd/>
              <a:tailEnd type="arrow" w="med" len="med"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</p:grpSp>
      <p:sp>
        <p:nvSpPr>
          <p:cNvPr id="26" name="ZoneTexte 25"/>
          <p:cNvSpPr txBox="1"/>
          <p:nvPr/>
        </p:nvSpPr>
        <p:spPr>
          <a:xfrm>
            <a:off x="2160190" y="5230161"/>
            <a:ext cx="255903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1" dirty="0" smtClean="0">
                <a:solidFill>
                  <a:srgbClr val="00B050"/>
                </a:solidFill>
              </a:rPr>
              <a:t>T007, PPARG </a:t>
            </a:r>
            <a:r>
              <a:rPr lang="fr-CA" b="1" i="1" dirty="0" err="1" smtClean="0">
                <a:solidFill>
                  <a:srgbClr val="00B050"/>
                </a:solidFill>
              </a:rPr>
              <a:t>antagonist</a:t>
            </a:r>
            <a:endParaRPr lang="fr-CA" b="1" i="1" dirty="0" smtClean="0">
              <a:solidFill>
                <a:srgbClr val="00B050"/>
              </a:solidFill>
            </a:endParaRPr>
          </a:p>
          <a:p>
            <a:r>
              <a:rPr lang="fr-CA" b="1" i="1" dirty="0" smtClean="0">
                <a:solidFill>
                  <a:srgbClr val="00B050"/>
                </a:solidFill>
              </a:rPr>
              <a:t>RGZ, </a:t>
            </a:r>
            <a:r>
              <a:rPr lang="fr-CA" b="1" i="1" dirty="0" err="1" smtClean="0">
                <a:solidFill>
                  <a:srgbClr val="00B050"/>
                </a:solidFill>
              </a:rPr>
              <a:t>PPARg</a:t>
            </a:r>
            <a:r>
              <a:rPr lang="fr-CA" b="1" i="1" dirty="0" smtClean="0">
                <a:solidFill>
                  <a:srgbClr val="00B050"/>
                </a:solidFill>
              </a:rPr>
              <a:t> </a:t>
            </a:r>
            <a:r>
              <a:rPr lang="fr-CA" b="1" i="1" dirty="0" err="1" smtClean="0">
                <a:solidFill>
                  <a:srgbClr val="00B050"/>
                </a:solidFill>
              </a:rPr>
              <a:t>agonist</a:t>
            </a:r>
            <a:endParaRPr lang="fr-CA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617"/>
            <a:ext cx="9143999" cy="1143000"/>
          </a:xfrm>
        </p:spPr>
        <p:txBody>
          <a:bodyPr>
            <a:normAutofit/>
          </a:bodyPr>
          <a:lstStyle/>
          <a:p>
            <a:r>
              <a:rPr lang="fr-CA" sz="2400" dirty="0" smtClean="0"/>
              <a:t>PPAR</a:t>
            </a:r>
            <a:r>
              <a:rPr lang="el-GR" sz="2400" dirty="0" smtClean="0"/>
              <a:t>γ</a:t>
            </a:r>
            <a:r>
              <a:rPr lang="fr-CA" sz="2400" dirty="0" smtClean="0"/>
              <a:t> </a:t>
            </a:r>
            <a:r>
              <a:rPr lang="fr-CA" sz="2400" dirty="0" err="1" smtClean="0"/>
              <a:t>Antagonism</a:t>
            </a:r>
            <a:r>
              <a:rPr lang="fr-CA" sz="2400" dirty="0" smtClean="0"/>
              <a:t> </a:t>
            </a:r>
            <a:r>
              <a:rPr lang="fr-CA" sz="2400" dirty="0" err="1" smtClean="0"/>
              <a:t>Increases</a:t>
            </a:r>
            <a:r>
              <a:rPr lang="fr-CA" sz="2400" dirty="0" smtClean="0"/>
              <a:t> IL-17A Production </a:t>
            </a:r>
            <a:br>
              <a:rPr lang="fr-CA" sz="2400" dirty="0" smtClean="0"/>
            </a:br>
            <a:r>
              <a:rPr lang="fr-CA" sz="2400" dirty="0" smtClean="0"/>
              <a:t>but </a:t>
            </a:r>
            <a:r>
              <a:rPr lang="fr-CA" sz="2400" dirty="0" err="1" smtClean="0"/>
              <a:t>Inhibits</a:t>
            </a:r>
            <a:r>
              <a:rPr lang="fr-CA" sz="2400" dirty="0" smtClean="0"/>
              <a:t> HIV </a:t>
            </a:r>
            <a:r>
              <a:rPr lang="fr-CA" sz="2400" dirty="0" err="1" smtClean="0"/>
              <a:t>Replication</a:t>
            </a:r>
            <a:r>
              <a:rPr lang="fr-CA" sz="2400" dirty="0" smtClean="0"/>
              <a:t> </a:t>
            </a:r>
            <a:r>
              <a:rPr lang="fr-CA" sz="2400" i="1" dirty="0" smtClean="0"/>
              <a:t>in vitro</a:t>
            </a:r>
            <a:endParaRPr lang="fr-CA" sz="2400" i="1" dirty="0"/>
          </a:p>
        </p:txBody>
      </p:sp>
      <p:pic>
        <p:nvPicPr>
          <p:cNvPr id="70" name="Imag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6786" y="2581199"/>
            <a:ext cx="4846629" cy="267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" name="Imag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68707" y="2581200"/>
            <a:ext cx="5052343" cy="26989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838106" y="1068678"/>
            <a:ext cx="5285714" cy="14952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0" name="ZoneTexte 29"/>
          <p:cNvSpPr txBox="1"/>
          <p:nvPr/>
        </p:nvSpPr>
        <p:spPr>
          <a:xfrm>
            <a:off x="422897" y="5347949"/>
            <a:ext cx="411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T007, PPARG antagonist</a:t>
            </a:r>
          </a:p>
          <a:p>
            <a:r>
              <a:rPr lang="en-US" b="1" i="1" dirty="0" smtClean="0"/>
              <a:t>Each symbol represents a different donor</a:t>
            </a:r>
          </a:p>
        </p:txBody>
      </p:sp>
      <p:sp>
        <p:nvSpPr>
          <p:cNvPr id="9" name="ZoneTexte 8"/>
          <p:cNvSpPr txBox="1"/>
          <p:nvPr/>
        </p:nvSpPr>
        <p:spPr>
          <a:xfrm>
            <a:off x="3740849" y="6361736"/>
            <a:ext cx="401603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Zhang/</a:t>
            </a:r>
            <a:r>
              <a:rPr lang="en-US" sz="1400" dirty="0" err="1" smtClean="0">
                <a:latin typeface="+mj-lt"/>
              </a:rPr>
              <a:t>Planas</a:t>
            </a:r>
            <a:r>
              <a:rPr lang="en-US" sz="1400" dirty="0" smtClean="0">
                <a:latin typeface="+mj-lt"/>
              </a:rPr>
              <a:t> </a:t>
            </a:r>
            <a:r>
              <a:rPr lang="en-US" sz="1400" i="1" dirty="0" smtClean="0">
                <a:latin typeface="+mj-lt"/>
              </a:rPr>
              <a:t>et al.</a:t>
            </a:r>
            <a:r>
              <a:rPr lang="en-US" sz="1400" dirty="0" smtClean="0">
                <a:latin typeface="+mj-lt"/>
              </a:rPr>
              <a:t>, manuscript in preparation, 2018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617"/>
            <a:ext cx="9143999" cy="1143000"/>
          </a:xfrm>
        </p:spPr>
        <p:txBody>
          <a:bodyPr>
            <a:normAutofit/>
          </a:bodyPr>
          <a:lstStyle/>
          <a:p>
            <a:r>
              <a:rPr lang="fr-CA" sz="2400" dirty="0" smtClean="0"/>
              <a:t>PPAR</a:t>
            </a:r>
            <a:r>
              <a:rPr lang="el-GR" sz="2400" dirty="0" smtClean="0"/>
              <a:t>γ</a:t>
            </a:r>
            <a:r>
              <a:rPr lang="fr-CA" sz="2400" dirty="0" smtClean="0"/>
              <a:t> </a:t>
            </a:r>
            <a:r>
              <a:rPr lang="fr-CA" sz="2400" dirty="0" err="1" smtClean="0"/>
              <a:t>Antagonism</a:t>
            </a:r>
            <a:r>
              <a:rPr lang="fr-CA" sz="2400" dirty="0" smtClean="0"/>
              <a:t> </a:t>
            </a:r>
            <a:r>
              <a:rPr lang="fr-CA" sz="2400" dirty="0" err="1" smtClean="0"/>
              <a:t>Decreases</a:t>
            </a:r>
            <a:r>
              <a:rPr lang="fr-CA" sz="2400" dirty="0" smtClean="0"/>
              <a:t> CCR5 Expression </a:t>
            </a:r>
            <a:br>
              <a:rPr lang="fr-CA" sz="2400" dirty="0" smtClean="0"/>
            </a:br>
            <a:r>
              <a:rPr lang="fr-CA" sz="2400" dirty="0" smtClean="0"/>
              <a:t>on Memory CD4+ T-</a:t>
            </a:r>
            <a:r>
              <a:rPr lang="fr-CA" sz="2400" dirty="0" err="1" smtClean="0"/>
              <a:t>Cells</a:t>
            </a:r>
            <a:r>
              <a:rPr lang="fr-CA" sz="2400" dirty="0" smtClean="0"/>
              <a:t> </a:t>
            </a:r>
            <a:r>
              <a:rPr lang="fr-CA" sz="2400" dirty="0" err="1" smtClean="0"/>
              <a:t>Upon</a:t>
            </a:r>
            <a:r>
              <a:rPr lang="fr-CA" sz="2400" dirty="0" smtClean="0"/>
              <a:t> TCR </a:t>
            </a:r>
            <a:r>
              <a:rPr lang="fr-CA" sz="2400" dirty="0" err="1" smtClean="0"/>
              <a:t>Triggering</a:t>
            </a:r>
            <a:r>
              <a:rPr lang="fr-CA" sz="2400" dirty="0" smtClean="0"/>
              <a:t> </a:t>
            </a:r>
            <a:r>
              <a:rPr lang="fr-CA" sz="2400" i="1" dirty="0" smtClean="0"/>
              <a:t>in vitro</a:t>
            </a:r>
            <a:endParaRPr lang="fr-CA" sz="2400" i="1" dirty="0"/>
          </a:p>
        </p:txBody>
      </p:sp>
      <p:sp>
        <p:nvSpPr>
          <p:cNvPr id="21" name="ZoneTexte 20"/>
          <p:cNvSpPr txBox="1"/>
          <p:nvPr/>
        </p:nvSpPr>
        <p:spPr>
          <a:xfrm>
            <a:off x="3699819" y="6359348"/>
            <a:ext cx="40160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Zhang/Planas </a:t>
            </a:r>
            <a:r>
              <a:rPr lang="en-US" sz="1400" i="1" dirty="0" smtClean="0">
                <a:latin typeface="+mj-lt"/>
              </a:rPr>
              <a:t>et al</a:t>
            </a:r>
            <a:r>
              <a:rPr lang="en-US" sz="1400" dirty="0" smtClean="0">
                <a:latin typeface="+mj-lt"/>
              </a:rPr>
              <a:t>., manuscript in preparation, 2018</a:t>
            </a:r>
            <a:endParaRPr lang="en-US" sz="1400" dirty="0">
              <a:latin typeface="+mj-lt"/>
            </a:endParaRP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01281" y="1497603"/>
            <a:ext cx="2542857" cy="3057143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210427" y="1449984"/>
            <a:ext cx="2542857" cy="3104762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9574" y="1497603"/>
            <a:ext cx="2533333" cy="3057143"/>
          </a:xfrm>
          <a:prstGeom prst="rect">
            <a:avLst/>
          </a:prstGeom>
        </p:spPr>
      </p:pic>
      <p:sp>
        <p:nvSpPr>
          <p:cNvPr id="12" name="ZoneTexte 11"/>
          <p:cNvSpPr txBox="1"/>
          <p:nvPr/>
        </p:nvSpPr>
        <p:spPr>
          <a:xfrm>
            <a:off x="422897" y="5347949"/>
            <a:ext cx="411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T007, PPARG antagonist</a:t>
            </a:r>
          </a:p>
          <a:p>
            <a:r>
              <a:rPr lang="en-US" b="1" i="1" dirty="0" smtClean="0"/>
              <a:t>Each symbol represents a different donor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22897" y="-10361"/>
            <a:ext cx="8298205" cy="1143000"/>
          </a:xfrm>
        </p:spPr>
        <p:txBody>
          <a:bodyPr>
            <a:normAutofit/>
          </a:bodyPr>
          <a:lstStyle/>
          <a:p>
            <a:r>
              <a:rPr lang="fr-CA" sz="2400" dirty="0" err="1" smtClean="0"/>
              <a:t>Cholesterol</a:t>
            </a:r>
            <a:r>
              <a:rPr lang="fr-CA" sz="2400" dirty="0" smtClean="0"/>
              <a:t> </a:t>
            </a:r>
            <a:r>
              <a:rPr lang="fr-CA" sz="2400" dirty="0" err="1" smtClean="0"/>
              <a:t>Derivatives</a:t>
            </a:r>
            <a:r>
              <a:rPr lang="fr-CA" sz="2400" dirty="0" smtClean="0"/>
              <a:t> are ROR</a:t>
            </a:r>
            <a:r>
              <a:rPr lang="el-GR" sz="2400" dirty="0" smtClean="0"/>
              <a:t>γ</a:t>
            </a:r>
            <a:r>
              <a:rPr lang="fr-CA" sz="2400" dirty="0" smtClean="0"/>
              <a:t>t Ligands</a:t>
            </a:r>
            <a:endParaRPr lang="fr-CA" sz="2400" i="1" dirty="0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193082" y="956723"/>
            <a:ext cx="6757834" cy="5242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5213355" y="5710492"/>
            <a:ext cx="29320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err="1" smtClean="0">
                <a:latin typeface="+mj-lt"/>
              </a:rPr>
              <a:t>Santori</a:t>
            </a:r>
            <a:r>
              <a:rPr lang="en-US" sz="1400" b="1" dirty="0" smtClean="0">
                <a:latin typeface="+mj-lt"/>
              </a:rPr>
              <a:t> et al., Cell </a:t>
            </a:r>
            <a:r>
              <a:rPr lang="en-US" sz="1400" b="1" dirty="0" err="1" smtClean="0">
                <a:latin typeface="+mj-lt"/>
              </a:rPr>
              <a:t>Matabolism</a:t>
            </a:r>
            <a:r>
              <a:rPr lang="en-US" sz="1400" b="1" dirty="0" smtClean="0">
                <a:latin typeface="+mj-lt"/>
              </a:rPr>
              <a:t>, 2015</a:t>
            </a:r>
            <a:endParaRPr lang="en-US" sz="14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0361"/>
            <a:ext cx="9143999" cy="1143000"/>
          </a:xfrm>
        </p:spPr>
        <p:txBody>
          <a:bodyPr>
            <a:normAutofit/>
          </a:bodyPr>
          <a:lstStyle/>
          <a:p>
            <a:r>
              <a:rPr lang="fr-CA" sz="2400" dirty="0" smtClean="0"/>
              <a:t>The </a:t>
            </a:r>
            <a:r>
              <a:rPr lang="fr-CA" sz="2400" dirty="0" err="1" smtClean="0"/>
              <a:t>Cholesterol</a:t>
            </a:r>
            <a:r>
              <a:rPr lang="fr-CA" sz="2400" dirty="0" smtClean="0"/>
              <a:t>-25-Hydrolase (CH25H) </a:t>
            </a:r>
            <a:r>
              <a:rPr lang="fr-CA" sz="2400" dirty="0" err="1" smtClean="0"/>
              <a:t>Promotes</a:t>
            </a:r>
            <a:r>
              <a:rPr lang="fr-CA" sz="2400" dirty="0" smtClean="0"/>
              <a:t> </a:t>
            </a:r>
            <a:br>
              <a:rPr lang="fr-CA" sz="2400" dirty="0" smtClean="0"/>
            </a:br>
            <a:r>
              <a:rPr lang="fr-CA" sz="2400" dirty="0" smtClean="0"/>
              <a:t>HIV Restriction </a:t>
            </a:r>
            <a:r>
              <a:rPr lang="fr-CA" sz="2400" i="1" dirty="0" smtClean="0"/>
              <a:t>via</a:t>
            </a:r>
            <a:r>
              <a:rPr lang="fr-CA" sz="2400" dirty="0" smtClean="0"/>
              <a:t> 25-</a:t>
            </a:r>
            <a:r>
              <a:rPr lang="fr-CA" sz="2400" dirty="0" err="1" smtClean="0"/>
              <a:t>Hydroxycholesterol</a:t>
            </a:r>
            <a:r>
              <a:rPr lang="fr-CA" sz="2400" dirty="0" smtClean="0"/>
              <a:t> (25HC)</a:t>
            </a:r>
            <a:endParaRPr lang="fr-CA" sz="2400" i="1" dirty="0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204401" y="973498"/>
            <a:ext cx="5505450" cy="5724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ZoneTexte 10"/>
          <p:cNvSpPr txBox="1"/>
          <p:nvPr/>
        </p:nvSpPr>
        <p:spPr>
          <a:xfrm>
            <a:off x="4298935" y="3081807"/>
            <a:ext cx="206569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latin typeface="+mj-lt"/>
              </a:rPr>
              <a:t>Liu et al., Immunity, 2013</a:t>
            </a:r>
            <a:endParaRPr lang="en-US" sz="1400" b="1" dirty="0">
              <a:latin typeface="+mj-lt"/>
            </a:endParaRPr>
          </a:p>
        </p:txBody>
      </p:sp>
      <p:pic>
        <p:nvPicPr>
          <p:cNvPr id="5" name="Image 8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70170" y="2008513"/>
            <a:ext cx="1380571" cy="21394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149"/>
            <a:ext cx="9143999" cy="1143000"/>
          </a:xfrm>
        </p:spPr>
        <p:txBody>
          <a:bodyPr>
            <a:normAutofit/>
          </a:bodyPr>
          <a:lstStyle/>
          <a:p>
            <a:r>
              <a:rPr lang="fr-CA" sz="2800" dirty="0" smtClean="0"/>
              <a:t>The PPAR</a:t>
            </a:r>
            <a:r>
              <a:rPr lang="el-GR" sz="2800" dirty="0" smtClean="0"/>
              <a:t>γ</a:t>
            </a:r>
            <a:r>
              <a:rPr lang="fr-CA" sz="2800" dirty="0" smtClean="0"/>
              <a:t> </a:t>
            </a:r>
            <a:r>
              <a:rPr lang="fr-CA" sz="2800" dirty="0" err="1" smtClean="0"/>
              <a:t>Antagonism</a:t>
            </a:r>
            <a:r>
              <a:rPr lang="fr-CA" sz="2800" dirty="0" smtClean="0"/>
              <a:t> </a:t>
            </a:r>
            <a:r>
              <a:rPr lang="fr-CA" sz="2800" dirty="0" err="1" smtClean="0"/>
              <a:t>Increases</a:t>
            </a:r>
            <a:r>
              <a:rPr lang="fr-CA" sz="2800" dirty="0" smtClean="0"/>
              <a:t> </a:t>
            </a:r>
            <a:br>
              <a:rPr lang="fr-CA" sz="2800" dirty="0" smtClean="0"/>
            </a:br>
            <a:r>
              <a:rPr lang="fr-CA" sz="2800" dirty="0" err="1" smtClean="0"/>
              <a:t>Cholesterol</a:t>
            </a:r>
            <a:r>
              <a:rPr lang="fr-CA" sz="2800" dirty="0" smtClean="0"/>
              <a:t> 25-Hydrolase </a:t>
            </a:r>
            <a:r>
              <a:rPr lang="fr-CA" sz="2800" dirty="0" err="1" smtClean="0"/>
              <a:t>mRNA</a:t>
            </a:r>
            <a:r>
              <a:rPr lang="fr-CA" sz="2800" dirty="0" smtClean="0"/>
              <a:t> Expression </a:t>
            </a:r>
            <a:endParaRPr lang="fr-CA" sz="2800" i="1" dirty="0"/>
          </a:p>
        </p:txBody>
      </p:sp>
      <p:pic>
        <p:nvPicPr>
          <p:cNvPr id="21" name="Image 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3119" y="1541996"/>
            <a:ext cx="4896000" cy="42788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ZoneTexte 5"/>
          <p:cNvSpPr txBox="1"/>
          <p:nvPr/>
        </p:nvSpPr>
        <p:spPr>
          <a:xfrm>
            <a:off x="3699819" y="6359348"/>
            <a:ext cx="40160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Zhang/Planas </a:t>
            </a:r>
            <a:r>
              <a:rPr lang="en-US" sz="1400" i="1" dirty="0" smtClean="0">
                <a:latin typeface="+mj-lt"/>
              </a:rPr>
              <a:t>et al</a:t>
            </a:r>
            <a:r>
              <a:rPr lang="en-US" sz="1400" dirty="0" smtClean="0">
                <a:latin typeface="+mj-lt"/>
              </a:rPr>
              <a:t>., manuscript in preparation, 2018</a:t>
            </a:r>
            <a:endParaRPr lang="en-US" sz="1400" dirty="0">
              <a:latin typeface="+mj-lt"/>
            </a:endParaRPr>
          </a:p>
        </p:txBody>
      </p:sp>
      <p:sp>
        <p:nvSpPr>
          <p:cNvPr id="7" name="Rectangle 6"/>
          <p:cNvSpPr>
            <a:spLocks noChangeAspect="1"/>
          </p:cNvSpPr>
          <p:nvPr/>
        </p:nvSpPr>
        <p:spPr>
          <a:xfrm>
            <a:off x="6603108" y="2059181"/>
            <a:ext cx="231927" cy="1714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8" name="Rectangle 7"/>
          <p:cNvSpPr>
            <a:spLocks noChangeAspect="1"/>
          </p:cNvSpPr>
          <p:nvPr/>
        </p:nvSpPr>
        <p:spPr>
          <a:xfrm>
            <a:off x="6603108" y="2369241"/>
            <a:ext cx="231927" cy="171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10" name="ZoneTexte 9"/>
          <p:cNvSpPr txBox="1"/>
          <p:nvPr/>
        </p:nvSpPr>
        <p:spPr>
          <a:xfrm>
            <a:off x="6863289" y="1960259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+mj-lt"/>
              </a:rPr>
              <a:t>DMSO</a:t>
            </a:r>
            <a:endParaRPr lang="fr-CA" b="1" dirty="0"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6863289" y="227031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+mj-lt"/>
              </a:rPr>
              <a:t>T007</a:t>
            </a:r>
            <a:endParaRPr lang="fr-CA" b="1" dirty="0">
              <a:latin typeface="+mj-lt"/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422897" y="5694801"/>
            <a:ext cx="411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T007, PPARG antagonist</a:t>
            </a:r>
          </a:p>
          <a:p>
            <a:r>
              <a:rPr lang="en-US" b="1" i="1" dirty="0" smtClean="0"/>
              <a:t>Each symbol represents a different donor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617"/>
            <a:ext cx="9143999" cy="1143000"/>
          </a:xfrm>
        </p:spPr>
        <p:txBody>
          <a:bodyPr>
            <a:normAutofit fontScale="90000"/>
          </a:bodyPr>
          <a:lstStyle/>
          <a:p>
            <a:r>
              <a:rPr lang="en-US" sz="2800" dirty="0" smtClean="0"/>
              <a:t>Exogenous 25HC Inhibits HIV Integration and Replication </a:t>
            </a:r>
            <a:br>
              <a:rPr lang="en-US" sz="2800" dirty="0" smtClean="0"/>
            </a:br>
            <a:r>
              <a:rPr lang="en-US" sz="2800" dirty="0" smtClean="0"/>
              <a:t>while Promoting Th17 </a:t>
            </a:r>
            <a:r>
              <a:rPr lang="en-US" sz="2800" dirty="0" err="1" smtClean="0"/>
              <a:t>Effector</a:t>
            </a:r>
            <a:r>
              <a:rPr lang="en-US" sz="2800" dirty="0" smtClean="0"/>
              <a:t> Functions</a:t>
            </a:r>
            <a:endParaRPr lang="en-US" sz="2800" i="1" dirty="0"/>
          </a:p>
        </p:txBody>
      </p:sp>
      <p:pic>
        <p:nvPicPr>
          <p:cNvPr id="22" name="Picture 4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27378" y="1649292"/>
            <a:ext cx="2811429" cy="28714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3" name="Picture 4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46928" y="1512149"/>
            <a:ext cx="3685714" cy="30085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432642" y="1645890"/>
            <a:ext cx="2245714" cy="26742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ZoneTexte 8"/>
          <p:cNvSpPr txBox="1"/>
          <p:nvPr/>
        </p:nvSpPr>
        <p:spPr>
          <a:xfrm>
            <a:off x="3699819" y="6359348"/>
            <a:ext cx="40160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+mj-lt"/>
              </a:rPr>
              <a:t>Zhang/Planas </a:t>
            </a:r>
            <a:r>
              <a:rPr lang="en-US" sz="1400" i="1" smtClean="0">
                <a:latin typeface="+mj-lt"/>
              </a:rPr>
              <a:t>et al</a:t>
            </a:r>
            <a:r>
              <a:rPr lang="en-US" sz="1400" smtClean="0">
                <a:latin typeface="+mj-lt"/>
              </a:rPr>
              <a:t>., manuscript in preparation, 2018</a:t>
            </a:r>
            <a:endParaRPr lang="en-US" sz="140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149"/>
            <a:ext cx="9143999" cy="11430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PPARγ</a:t>
            </a:r>
            <a:r>
              <a:rPr lang="en-US" sz="2400" dirty="0" smtClean="0"/>
              <a:t> Antagonism Promotes IL-17A Production and Inhibits HIV Replication in </a:t>
            </a:r>
            <a:r>
              <a:rPr lang="en-US" sz="2400" u="sng" dirty="0" smtClean="0"/>
              <a:t>Specifically</a:t>
            </a:r>
            <a:r>
              <a:rPr lang="en-US" sz="2400" dirty="0" smtClean="0"/>
              <a:t> in CCR6+ T-Cells </a:t>
            </a:r>
            <a:r>
              <a:rPr lang="en-US" sz="2400" i="1" dirty="0" smtClean="0"/>
              <a:t>in vitro</a:t>
            </a:r>
            <a:endParaRPr lang="en-US" sz="2400" i="1" dirty="0"/>
          </a:p>
        </p:txBody>
      </p:sp>
      <p:pic>
        <p:nvPicPr>
          <p:cNvPr id="41" name="Imag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305967" y="1459059"/>
            <a:ext cx="4322743" cy="3730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76845" y="1459059"/>
            <a:ext cx="3987568" cy="3793138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699819" y="6359348"/>
            <a:ext cx="40160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Zhang/Planas </a:t>
            </a:r>
            <a:r>
              <a:rPr lang="en-US" sz="1400" i="1" dirty="0" smtClean="0">
                <a:latin typeface="+mj-lt"/>
              </a:rPr>
              <a:t>et al</a:t>
            </a:r>
            <a:r>
              <a:rPr lang="en-US" sz="1400" dirty="0" smtClean="0">
                <a:latin typeface="+mj-lt"/>
              </a:rPr>
              <a:t>., manuscript in preparation, 2018</a:t>
            </a:r>
            <a:endParaRPr lang="en-US" sz="1400" dirty="0">
              <a:latin typeface="+mj-lt"/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422897" y="5347949"/>
            <a:ext cx="411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T007, PPARG antagonist</a:t>
            </a:r>
          </a:p>
          <a:p>
            <a:r>
              <a:rPr lang="en-US" b="1" i="1" dirty="0" smtClean="0"/>
              <a:t>Each symbol represents a different donor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422897" y="1159505"/>
            <a:ext cx="484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1" dirty="0" smtClean="0">
                <a:solidFill>
                  <a:srgbClr val="C00000"/>
                </a:solidFill>
              </a:rPr>
              <a:t>FACS </a:t>
            </a:r>
            <a:r>
              <a:rPr lang="fr-CA" b="1" i="1" dirty="0" err="1" smtClean="0">
                <a:solidFill>
                  <a:srgbClr val="C00000"/>
                </a:solidFill>
              </a:rPr>
              <a:t>sorting</a:t>
            </a:r>
            <a:r>
              <a:rPr lang="fr-CA" b="1" i="1" dirty="0" smtClean="0">
                <a:solidFill>
                  <a:srgbClr val="C00000"/>
                </a:solidFill>
              </a:rPr>
              <a:t> of </a:t>
            </a:r>
            <a:r>
              <a:rPr lang="fr-CA" b="1" i="1" dirty="0" err="1" smtClean="0">
                <a:solidFill>
                  <a:srgbClr val="C00000"/>
                </a:solidFill>
              </a:rPr>
              <a:t>memory</a:t>
            </a:r>
            <a:r>
              <a:rPr lang="fr-CA" b="1" i="1" dirty="0" smtClean="0">
                <a:solidFill>
                  <a:srgbClr val="C00000"/>
                </a:solidFill>
              </a:rPr>
              <a:t> CCR6- and CCR6+ T-</a:t>
            </a:r>
            <a:r>
              <a:rPr lang="fr-CA" b="1" i="1" dirty="0" err="1" smtClean="0">
                <a:solidFill>
                  <a:srgbClr val="C00000"/>
                </a:solidFill>
              </a:rPr>
              <a:t>cells</a:t>
            </a:r>
            <a:endParaRPr lang="fr-CA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149"/>
            <a:ext cx="9143999" cy="11430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PPARγ</a:t>
            </a:r>
            <a:r>
              <a:rPr lang="en-US" sz="2400" dirty="0" smtClean="0"/>
              <a:t> Antagonism Decreases CCR5 Expression </a:t>
            </a:r>
            <a:br>
              <a:rPr lang="en-US" sz="2400" dirty="0" smtClean="0"/>
            </a:br>
            <a:r>
              <a:rPr lang="en-US" sz="2400" dirty="0" smtClean="0"/>
              <a:t>on Memory CCR6+ T-Cells</a:t>
            </a:r>
            <a:endParaRPr lang="en-US" sz="2400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28747" y="1412713"/>
            <a:ext cx="4136101" cy="3667462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3699819" y="6359348"/>
            <a:ext cx="40160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Zhang/Planas </a:t>
            </a:r>
            <a:r>
              <a:rPr lang="en-US" sz="1400" i="1" dirty="0" smtClean="0">
                <a:latin typeface="+mj-lt"/>
              </a:rPr>
              <a:t>et al</a:t>
            </a:r>
            <a:r>
              <a:rPr lang="en-US" sz="1400" dirty="0" smtClean="0">
                <a:latin typeface="+mj-lt"/>
              </a:rPr>
              <a:t>., manuscript in preparation, 2018</a:t>
            </a:r>
            <a:endParaRPr lang="en-US" sz="1400" dirty="0">
              <a:latin typeface="+mj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2897" y="5347949"/>
            <a:ext cx="411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T007, PPARG antagonist</a:t>
            </a:r>
          </a:p>
          <a:p>
            <a:r>
              <a:rPr lang="en-US" b="1" i="1" dirty="0" smtClean="0"/>
              <a:t>Each symbol represents a different donor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22897" y="1159505"/>
            <a:ext cx="484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1" dirty="0" smtClean="0">
                <a:solidFill>
                  <a:srgbClr val="C00000"/>
                </a:solidFill>
              </a:rPr>
              <a:t>FACS </a:t>
            </a:r>
            <a:r>
              <a:rPr lang="fr-CA" b="1" i="1" dirty="0" err="1" smtClean="0">
                <a:solidFill>
                  <a:srgbClr val="C00000"/>
                </a:solidFill>
              </a:rPr>
              <a:t>sorting</a:t>
            </a:r>
            <a:r>
              <a:rPr lang="fr-CA" b="1" i="1" dirty="0" smtClean="0">
                <a:solidFill>
                  <a:srgbClr val="C00000"/>
                </a:solidFill>
              </a:rPr>
              <a:t> of </a:t>
            </a:r>
            <a:r>
              <a:rPr lang="fr-CA" b="1" i="1" dirty="0" err="1" smtClean="0">
                <a:solidFill>
                  <a:srgbClr val="C00000"/>
                </a:solidFill>
              </a:rPr>
              <a:t>memory</a:t>
            </a:r>
            <a:r>
              <a:rPr lang="fr-CA" b="1" i="1" dirty="0" smtClean="0">
                <a:solidFill>
                  <a:srgbClr val="C00000"/>
                </a:solidFill>
              </a:rPr>
              <a:t> CCR6- and CCR6+ T-</a:t>
            </a:r>
            <a:r>
              <a:rPr lang="fr-CA" b="1" i="1" dirty="0" err="1" smtClean="0">
                <a:solidFill>
                  <a:srgbClr val="C00000"/>
                </a:solidFill>
              </a:rPr>
              <a:t>cells</a:t>
            </a:r>
            <a:endParaRPr lang="fr-CA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074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Th17 Cells in Mucosal Immunity Homeostasis </a:t>
            </a:r>
            <a:br>
              <a:rPr lang="en-US" sz="2800" dirty="0" smtClean="0"/>
            </a:br>
            <a:r>
              <a:rPr lang="en-US" sz="2800" dirty="0" smtClean="0"/>
              <a:t>and HIV Pathogenesis</a:t>
            </a:r>
            <a:endParaRPr lang="en-US" sz="2800" dirty="0"/>
          </a:p>
        </p:txBody>
      </p:sp>
      <p:sp>
        <p:nvSpPr>
          <p:cNvPr id="3" name="Rectangle 3"/>
          <p:cNvSpPr>
            <a:spLocks noChangeArrowheads="1"/>
          </p:cNvSpPr>
          <p:nvPr/>
        </p:nvSpPr>
        <p:spPr bwMode="auto">
          <a:xfrm>
            <a:off x="4883150" y="4683488"/>
            <a:ext cx="4191000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400" i="1" smtClean="0">
                <a:solidFill>
                  <a:srgbClr val="C00000"/>
                </a:solidFill>
              </a:rPr>
              <a:t>Sandler  and Douek, Nat. Rev. Microbiol., 2012</a:t>
            </a:r>
            <a:endParaRPr lang="en-US" altLang="fr-FR" sz="1400" i="1">
              <a:solidFill>
                <a:srgbClr val="C00000"/>
              </a:solidFill>
            </a:endParaRPr>
          </a:p>
        </p:txBody>
      </p:sp>
      <p:sp>
        <p:nvSpPr>
          <p:cNvPr id="4" name="ZoneTexte 1"/>
          <p:cNvSpPr txBox="1">
            <a:spLocks noChangeArrowheads="1"/>
          </p:cNvSpPr>
          <p:nvPr/>
        </p:nvSpPr>
        <p:spPr bwMode="auto">
          <a:xfrm>
            <a:off x="250825" y="4416788"/>
            <a:ext cx="8713788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100"/>
              <a:t>●</a:t>
            </a:r>
            <a:r>
              <a:rPr lang="en-US" altLang="fr-FR" sz="1800"/>
              <a:t> Th17-specific cytokines act on :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/>
              <a:t>→ </a:t>
            </a:r>
            <a:r>
              <a:rPr lang="en-US" altLang="fr-FR" sz="1800" b="1"/>
              <a:t>B cells </a:t>
            </a:r>
            <a:r>
              <a:rPr lang="en-US" altLang="fr-FR" sz="1800"/>
              <a:t>to increase the production of IgA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/>
              <a:t>→ </a:t>
            </a:r>
            <a:r>
              <a:rPr lang="en-US" altLang="fr-FR" sz="1800" b="1"/>
              <a:t>epithelial cells </a:t>
            </a:r>
            <a:r>
              <a:rPr lang="en-US" altLang="fr-FR" sz="1800"/>
              <a:t>to increase the production of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/>
              <a:t>      - antibacterial beta-defensins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/>
              <a:t>      - CCL20, a chemoattractant for DC, B cells, Th17 cells and other cell types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/>
              <a:t>      - IL-8, a chemoattractant for neutrophils, a source of anti-viral alpha-defensins</a:t>
            </a:r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863" y="1275125"/>
            <a:ext cx="4454525" cy="300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75125"/>
            <a:ext cx="4537075" cy="3249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2863" y="1075100"/>
            <a:ext cx="13773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smtClean="0">
                <a:ea typeface="SimSun" panose="02010600030101010101" pitchFamily="2" charset="-122"/>
              </a:rPr>
              <a:t>Uninfected</a:t>
            </a:r>
            <a:endParaRPr lang="en-US" altLang="zh-CN" sz="1800" b="1">
              <a:ea typeface="SimSun" panose="02010600030101010101" pitchFamily="2" charset="-122"/>
            </a:endParaRPr>
          </a:p>
        </p:txBody>
      </p:sp>
      <p:sp>
        <p:nvSpPr>
          <p:cNvPr id="8" name="Rectangle 2"/>
          <p:cNvSpPr>
            <a:spLocks noChangeArrowheads="1"/>
          </p:cNvSpPr>
          <p:nvPr/>
        </p:nvSpPr>
        <p:spPr bwMode="auto">
          <a:xfrm>
            <a:off x="4572000" y="1075100"/>
            <a:ext cx="151842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zh-CN" sz="1800" b="1" smtClean="0">
                <a:ea typeface="SimSun" panose="02010600030101010101" pitchFamily="2" charset="-122"/>
              </a:rPr>
              <a:t>HIV-infected</a:t>
            </a:r>
            <a:endParaRPr lang="en-US" altLang="zh-CN" sz="1800" b="1"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4302638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149"/>
            <a:ext cx="9143999" cy="1143000"/>
          </a:xfrm>
        </p:spPr>
        <p:txBody>
          <a:bodyPr>
            <a:normAutofit/>
          </a:bodyPr>
          <a:lstStyle/>
          <a:p>
            <a:r>
              <a:rPr lang="en-US" sz="2400" dirty="0" err="1" smtClean="0"/>
              <a:t>PPARγ</a:t>
            </a:r>
            <a:r>
              <a:rPr lang="en-US" sz="2400" dirty="0" smtClean="0"/>
              <a:t> Antagonism Promotes CH25H mRNA Expression in </a:t>
            </a:r>
            <a:br>
              <a:rPr lang="en-US" sz="2400" dirty="0" smtClean="0"/>
            </a:br>
            <a:r>
              <a:rPr lang="en-US" sz="2400" dirty="0" smtClean="0"/>
              <a:t>Memory CCR6-  </a:t>
            </a:r>
            <a:r>
              <a:rPr lang="en-US" sz="2400" u="sng" dirty="0" smtClean="0"/>
              <a:t>BUT NOT </a:t>
            </a:r>
            <a:r>
              <a:rPr lang="en-US" sz="2400" dirty="0" smtClean="0"/>
              <a:t>CCR6+ T-Cells</a:t>
            </a:r>
            <a:endParaRPr lang="en-US" sz="2400" i="1" dirty="0"/>
          </a:p>
        </p:txBody>
      </p:sp>
      <p:pic>
        <p:nvPicPr>
          <p:cNvPr id="6" name="Imag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5444" y="1460012"/>
            <a:ext cx="3993600" cy="3488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ZoneTexte 7"/>
          <p:cNvSpPr txBox="1"/>
          <p:nvPr/>
        </p:nvSpPr>
        <p:spPr>
          <a:xfrm>
            <a:off x="3699819" y="6359348"/>
            <a:ext cx="40160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Zhang/Planas </a:t>
            </a:r>
            <a:r>
              <a:rPr lang="en-US" sz="1400" i="1" dirty="0" smtClean="0">
                <a:latin typeface="+mj-lt"/>
              </a:rPr>
              <a:t>et al</a:t>
            </a:r>
            <a:r>
              <a:rPr lang="en-US" sz="1400" dirty="0" smtClean="0">
                <a:latin typeface="+mj-lt"/>
              </a:rPr>
              <a:t>., manuscript in preparation, 2018</a:t>
            </a:r>
            <a:endParaRPr lang="en-US" sz="1400" dirty="0">
              <a:latin typeface="+mj-lt"/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422897" y="5347949"/>
            <a:ext cx="411208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T007, PPARG antagonist</a:t>
            </a:r>
          </a:p>
          <a:p>
            <a:r>
              <a:rPr lang="en-US" b="1" i="1" dirty="0" smtClean="0"/>
              <a:t>Each symbol represents a different donor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422897" y="1159505"/>
            <a:ext cx="48477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1" dirty="0" smtClean="0">
                <a:solidFill>
                  <a:srgbClr val="C00000"/>
                </a:solidFill>
              </a:rPr>
              <a:t>FACS </a:t>
            </a:r>
            <a:r>
              <a:rPr lang="fr-CA" b="1" i="1" dirty="0" err="1" smtClean="0">
                <a:solidFill>
                  <a:srgbClr val="C00000"/>
                </a:solidFill>
              </a:rPr>
              <a:t>sorting</a:t>
            </a:r>
            <a:r>
              <a:rPr lang="fr-CA" b="1" i="1" dirty="0" smtClean="0">
                <a:solidFill>
                  <a:srgbClr val="C00000"/>
                </a:solidFill>
              </a:rPr>
              <a:t> of </a:t>
            </a:r>
            <a:r>
              <a:rPr lang="fr-CA" b="1" i="1" dirty="0" err="1" smtClean="0">
                <a:solidFill>
                  <a:srgbClr val="C00000"/>
                </a:solidFill>
              </a:rPr>
              <a:t>memory</a:t>
            </a:r>
            <a:r>
              <a:rPr lang="fr-CA" b="1" i="1" dirty="0" smtClean="0">
                <a:solidFill>
                  <a:srgbClr val="C00000"/>
                </a:solidFill>
              </a:rPr>
              <a:t> CCR6- and CCR6+ T-</a:t>
            </a:r>
            <a:r>
              <a:rPr lang="fr-CA" b="1" i="1" dirty="0" err="1" smtClean="0">
                <a:solidFill>
                  <a:srgbClr val="C00000"/>
                </a:solidFill>
              </a:rPr>
              <a:t>cells</a:t>
            </a:r>
            <a:endParaRPr lang="fr-CA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149"/>
            <a:ext cx="9143999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The PPARG Antagonism Mediates HIV Restriction in CCR6+ T-Cells via CH25H-Independent Mechanism</a:t>
            </a:r>
            <a:endParaRPr lang="en-US" sz="2400" i="1" dirty="0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62621" y="1313003"/>
            <a:ext cx="8520000" cy="42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ZoneTexte 4"/>
          <p:cNvSpPr txBox="1"/>
          <p:nvPr/>
        </p:nvSpPr>
        <p:spPr>
          <a:xfrm>
            <a:off x="3699819" y="6359348"/>
            <a:ext cx="40160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Zhang/Planas </a:t>
            </a:r>
            <a:r>
              <a:rPr lang="en-US" sz="1400" i="1" dirty="0" smtClean="0">
                <a:latin typeface="+mj-lt"/>
              </a:rPr>
              <a:t>et al</a:t>
            </a:r>
            <a:r>
              <a:rPr lang="en-US" sz="1400" dirty="0" smtClean="0">
                <a:latin typeface="+mj-lt"/>
              </a:rPr>
              <a:t>., manuscript in preparation, 2018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41590" y="2084789"/>
            <a:ext cx="4262857" cy="184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149"/>
            <a:ext cx="9143999" cy="1143000"/>
          </a:xfrm>
        </p:spPr>
        <p:txBody>
          <a:bodyPr>
            <a:normAutofit/>
          </a:bodyPr>
          <a:lstStyle/>
          <a:p>
            <a:r>
              <a:rPr lang="en-US" sz="2400" dirty="0" smtClean="0"/>
              <a:t>RNA-</a:t>
            </a:r>
            <a:r>
              <a:rPr lang="en-US" sz="2400" dirty="0" err="1" smtClean="0"/>
              <a:t>Seq</a:t>
            </a:r>
            <a:r>
              <a:rPr lang="en-US" sz="2400" dirty="0" smtClean="0"/>
              <a:t> Reveals Profound Transcriptional Modifications Induced by </a:t>
            </a:r>
            <a:r>
              <a:rPr lang="en-US" sz="2400" dirty="0" err="1" smtClean="0"/>
              <a:t>PPARγ</a:t>
            </a:r>
            <a:r>
              <a:rPr lang="en-US" sz="2400" dirty="0" smtClean="0"/>
              <a:t> Antagonism in CCR6+ T-Cells</a:t>
            </a:r>
            <a:endParaRPr lang="en-US" sz="2400" i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7783750" y="418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  <p:grpSp>
        <p:nvGrpSpPr>
          <p:cNvPr id="73" name="Groupe 72"/>
          <p:cNvGrpSpPr>
            <a:grpSpLocks noChangeAspect="1"/>
          </p:cNvGrpSpPr>
          <p:nvPr/>
        </p:nvGrpSpPr>
        <p:grpSpPr>
          <a:xfrm>
            <a:off x="4254712" y="1065429"/>
            <a:ext cx="4262662" cy="5140000"/>
            <a:chOff x="76200" y="189242"/>
            <a:chExt cx="1914525" cy="2308571"/>
          </a:xfrm>
        </p:grpSpPr>
        <p:pic>
          <p:nvPicPr>
            <p:cNvPr id="74" name="Image 73"/>
            <p:cNvPicPr>
              <a:picLocks noChangeAspect="1"/>
            </p:cNvPicPr>
            <p:nvPr/>
          </p:nvPicPr>
          <p:blipFill rotWithShape="1">
            <a:blip r:embed="rId3"/>
            <a:srcRect r="15819"/>
            <a:stretch/>
          </p:blipFill>
          <p:spPr>
            <a:xfrm>
              <a:off x="76200" y="189242"/>
              <a:ext cx="1914525" cy="2308571"/>
            </a:xfrm>
            <a:prstGeom prst="rect">
              <a:avLst/>
            </a:prstGeom>
          </p:spPr>
        </p:pic>
        <p:pic>
          <p:nvPicPr>
            <p:cNvPr id="75" name="Image 74"/>
            <p:cNvPicPr>
              <a:picLocks noChangeAspect="1"/>
            </p:cNvPicPr>
            <p:nvPr/>
          </p:nvPicPr>
          <p:blipFill rotWithShape="1">
            <a:blip r:embed="rId3"/>
            <a:srcRect l="84467" t="40408" r="-1638" b="42676"/>
            <a:stretch/>
          </p:blipFill>
          <p:spPr>
            <a:xfrm>
              <a:off x="1524393" y="330654"/>
              <a:ext cx="390524" cy="390525"/>
            </a:xfrm>
            <a:prstGeom prst="rect">
              <a:avLst/>
            </a:prstGeom>
          </p:spPr>
        </p:pic>
      </p:grpSp>
      <p:sp>
        <p:nvSpPr>
          <p:cNvPr id="9" name="ZoneTexte 8"/>
          <p:cNvSpPr txBox="1"/>
          <p:nvPr/>
        </p:nvSpPr>
        <p:spPr>
          <a:xfrm>
            <a:off x="3699819" y="6359348"/>
            <a:ext cx="40160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Zhang/Planas </a:t>
            </a:r>
            <a:r>
              <a:rPr lang="en-US" sz="1400" i="1" dirty="0" smtClean="0">
                <a:latin typeface="+mj-lt"/>
              </a:rPr>
              <a:t>et al</a:t>
            </a:r>
            <a:r>
              <a:rPr lang="en-US" sz="1400" dirty="0" smtClean="0">
                <a:latin typeface="+mj-lt"/>
              </a:rPr>
              <a:t>., manuscript in preparation, 2018</a:t>
            </a:r>
            <a:endParaRPr lang="en-US" sz="1400" dirty="0">
              <a:latin typeface="+mj-lt"/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22897" y="1159505"/>
            <a:ext cx="38939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1" dirty="0" smtClean="0">
                <a:solidFill>
                  <a:srgbClr val="C00000"/>
                </a:solidFill>
              </a:rPr>
              <a:t>FACS </a:t>
            </a:r>
            <a:r>
              <a:rPr lang="fr-CA" b="1" i="1" dirty="0" err="1" smtClean="0">
                <a:solidFill>
                  <a:srgbClr val="C00000"/>
                </a:solidFill>
              </a:rPr>
              <a:t>sorting</a:t>
            </a:r>
            <a:r>
              <a:rPr lang="fr-CA" b="1" i="1" dirty="0" smtClean="0">
                <a:solidFill>
                  <a:srgbClr val="C00000"/>
                </a:solidFill>
              </a:rPr>
              <a:t> of </a:t>
            </a:r>
            <a:r>
              <a:rPr lang="fr-CA" b="1" i="1" dirty="0" err="1" smtClean="0">
                <a:solidFill>
                  <a:srgbClr val="C00000"/>
                </a:solidFill>
              </a:rPr>
              <a:t>memory</a:t>
            </a:r>
            <a:r>
              <a:rPr lang="fr-CA" b="1" i="1" dirty="0" smtClean="0">
                <a:solidFill>
                  <a:srgbClr val="C00000"/>
                </a:solidFill>
              </a:rPr>
              <a:t> CCR6+ T-</a:t>
            </a:r>
            <a:r>
              <a:rPr lang="fr-CA" b="1" i="1" dirty="0" err="1" smtClean="0">
                <a:solidFill>
                  <a:srgbClr val="C00000"/>
                </a:solidFill>
              </a:rPr>
              <a:t>cells</a:t>
            </a:r>
            <a:endParaRPr lang="fr-CA" b="1" i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149"/>
            <a:ext cx="9143999" cy="1143000"/>
          </a:xfrm>
        </p:spPr>
        <p:txBody>
          <a:bodyPr>
            <a:normAutofit/>
          </a:bodyPr>
          <a:lstStyle/>
          <a:p>
            <a:r>
              <a:rPr lang="fr-CA" sz="2400" dirty="0" smtClean="0"/>
              <a:t>PPAR</a:t>
            </a:r>
            <a:r>
              <a:rPr lang="el-GR" sz="2400" dirty="0" smtClean="0"/>
              <a:t>γ</a:t>
            </a:r>
            <a:r>
              <a:rPr lang="fr-CA" sz="2400" dirty="0" smtClean="0"/>
              <a:t> </a:t>
            </a:r>
            <a:r>
              <a:rPr lang="fr-CA" sz="2400" dirty="0" err="1" smtClean="0"/>
              <a:t>Antagonism</a:t>
            </a:r>
            <a:r>
              <a:rPr lang="fr-CA" sz="2400" dirty="0" smtClean="0"/>
              <a:t> </a:t>
            </a:r>
            <a:r>
              <a:rPr lang="fr-CA" sz="2400" dirty="0" err="1" smtClean="0"/>
              <a:t>Induces</a:t>
            </a:r>
            <a:r>
              <a:rPr lang="fr-CA" sz="2400" dirty="0" smtClean="0"/>
              <a:t> </a:t>
            </a:r>
            <a:r>
              <a:rPr lang="fr-CA" sz="2400" dirty="0" err="1" smtClean="0"/>
              <a:t>Profound</a:t>
            </a:r>
            <a:r>
              <a:rPr lang="fr-CA" sz="2400" dirty="0" smtClean="0"/>
              <a:t> </a:t>
            </a:r>
            <a:r>
              <a:rPr lang="fr-CA" sz="2400" dirty="0" err="1" smtClean="0"/>
              <a:t>Transcriptional</a:t>
            </a:r>
            <a:r>
              <a:rPr lang="fr-CA" sz="2400" dirty="0" smtClean="0"/>
              <a:t> Modifications in CCR6+ T-</a:t>
            </a:r>
            <a:r>
              <a:rPr lang="fr-CA" sz="2400" dirty="0" err="1" smtClean="0"/>
              <a:t>Cells</a:t>
            </a:r>
            <a:endParaRPr lang="fr-CA" sz="2400" i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7783750" y="418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ZoneTexte 6"/>
          <p:cNvSpPr txBox="1"/>
          <p:nvPr/>
        </p:nvSpPr>
        <p:spPr>
          <a:xfrm>
            <a:off x="3699819" y="6359348"/>
            <a:ext cx="40160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Zhang/Planas </a:t>
            </a:r>
            <a:r>
              <a:rPr lang="en-US" sz="1400" i="1" dirty="0" smtClean="0">
                <a:latin typeface="+mj-lt"/>
              </a:rPr>
              <a:t>et al</a:t>
            </a:r>
            <a:r>
              <a:rPr lang="en-US" sz="1400" dirty="0" smtClean="0">
                <a:latin typeface="+mj-lt"/>
              </a:rPr>
              <a:t>., manuscript in preparation, 2018</a:t>
            </a:r>
            <a:endParaRPr lang="en-US" sz="1400" dirty="0">
              <a:latin typeface="+mj-lt"/>
            </a:endParaRPr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0449" y="1101842"/>
            <a:ext cx="4104762" cy="5019048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1762" y="1535140"/>
            <a:ext cx="4965715" cy="398095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2860" y="6617"/>
            <a:ext cx="8018280" cy="1143000"/>
          </a:xfrm>
        </p:spPr>
        <p:txBody>
          <a:bodyPr/>
          <a:lstStyle/>
          <a:p>
            <a:r>
              <a:rPr lang="en-US" dirty="0" smtClean="0"/>
              <a:t>The Take Home Message</a:t>
            </a:r>
            <a:endParaRPr lang="en-US" dirty="0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62860" y="1127221"/>
            <a:ext cx="8018280" cy="4525963"/>
          </a:xfrm>
        </p:spPr>
        <p:txBody>
          <a:bodyPr>
            <a:normAutofit/>
          </a:bodyPr>
          <a:lstStyle/>
          <a:p>
            <a:r>
              <a:rPr lang="en-US" sz="2400" b="1" dirty="0" smtClean="0"/>
              <a:t>The </a:t>
            </a:r>
            <a:r>
              <a:rPr lang="en-US" sz="2400" b="1" dirty="0" err="1" smtClean="0"/>
              <a:t>PPARγ</a:t>
            </a:r>
            <a:r>
              <a:rPr lang="en-US" sz="2400" b="1" dirty="0" smtClean="0"/>
              <a:t> antagonism boosts Th17 </a:t>
            </a:r>
            <a:r>
              <a:rPr lang="en-US" sz="2400" b="1" dirty="0" err="1" smtClean="0"/>
              <a:t>effector</a:t>
            </a:r>
            <a:r>
              <a:rPr lang="en-US" sz="2400" b="1" dirty="0" smtClean="0"/>
              <a:t> functions</a:t>
            </a:r>
          </a:p>
          <a:p>
            <a:endParaRPr lang="en-US" sz="2400" b="1" dirty="0" smtClean="0"/>
          </a:p>
          <a:p>
            <a:r>
              <a:rPr lang="en-US" sz="2400" b="1" dirty="0" smtClean="0"/>
              <a:t>The </a:t>
            </a:r>
            <a:r>
              <a:rPr lang="en-US" sz="2400" b="1" dirty="0" err="1" smtClean="0"/>
              <a:t>PPARγ</a:t>
            </a:r>
            <a:r>
              <a:rPr lang="en-US" sz="2400" b="1" dirty="0" smtClean="0"/>
              <a:t> antagonism increases HIV transcription </a:t>
            </a:r>
            <a:r>
              <a:rPr lang="en-US" sz="2400" b="1" u="sng" dirty="0" smtClean="0"/>
              <a:t>but</a:t>
            </a:r>
            <a:r>
              <a:rPr lang="en-US" sz="2400" b="1" dirty="0" smtClean="0"/>
              <a:t> blocks HIV cell-to-cell transmission by acting at multiple levels of the HIV replication cycle </a:t>
            </a:r>
            <a:r>
              <a:rPr lang="en-US" sz="2400" b="1" i="1" dirty="0" smtClean="0"/>
              <a:t>(i.e., </a:t>
            </a:r>
            <a:r>
              <a:rPr lang="en-US" sz="2400" b="1" dirty="0" smtClean="0"/>
              <a:t>entry and budding)</a:t>
            </a:r>
          </a:p>
          <a:p>
            <a:endParaRPr lang="en-US" sz="2400" b="1" dirty="0" smtClean="0"/>
          </a:p>
          <a:p>
            <a:r>
              <a:rPr lang="en-US" sz="2400" b="1" dirty="0" smtClean="0">
                <a:solidFill>
                  <a:srgbClr val="C00000"/>
                </a:solidFill>
              </a:rPr>
              <a:t>The potential use of </a:t>
            </a:r>
            <a:r>
              <a:rPr lang="en-US" sz="2400" b="1" dirty="0" err="1" smtClean="0">
                <a:solidFill>
                  <a:srgbClr val="C00000"/>
                </a:solidFill>
              </a:rPr>
              <a:t>PPARγ</a:t>
            </a:r>
            <a:r>
              <a:rPr lang="en-US" sz="2400" b="1" dirty="0" smtClean="0">
                <a:solidFill>
                  <a:srgbClr val="C00000"/>
                </a:solidFill>
              </a:rPr>
              <a:t> antagonism as a therapeutic strategy for HIV remission and/or cure requires further investigations</a:t>
            </a:r>
          </a:p>
          <a:p>
            <a:endParaRPr lang="en-US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85850"/>
            <a:ext cx="9144000" cy="5143500"/>
          </a:xfrm>
          <a:prstGeom prst="rect">
            <a:avLst/>
          </a:prstGeom>
        </p:spPr>
      </p:pic>
      <p:pic>
        <p:nvPicPr>
          <p:cNvPr id="5" name="Image 27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2984" t="4530" r="9337" b="1"/>
          <a:stretch/>
        </p:blipFill>
        <p:spPr bwMode="auto">
          <a:xfrm>
            <a:off x="2396044" y="1195545"/>
            <a:ext cx="1613492" cy="31372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 28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91" t="4546" r="41446"/>
          <a:stretch/>
        </p:blipFill>
        <p:spPr bwMode="auto">
          <a:xfrm>
            <a:off x="476250" y="1219200"/>
            <a:ext cx="1457417" cy="3123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itre 1"/>
          <p:cNvSpPr>
            <a:spLocks noGrp="1"/>
          </p:cNvSpPr>
          <p:nvPr>
            <p:ph type="title"/>
          </p:nvPr>
        </p:nvSpPr>
        <p:spPr>
          <a:xfrm>
            <a:off x="562844" y="107269"/>
            <a:ext cx="8018313" cy="1143000"/>
          </a:xfrm>
        </p:spPr>
        <p:txBody>
          <a:bodyPr>
            <a:normAutofit/>
          </a:bodyPr>
          <a:lstStyle/>
          <a:p>
            <a:r>
              <a:rPr lang="en-US" sz="3200" dirty="0" smtClean="0"/>
              <a:t>The CHUM Research Centre in Montréal</a:t>
            </a:r>
            <a:endParaRPr lang="en-US" sz="3200" dirty="0"/>
          </a:p>
        </p:txBody>
      </p:sp>
      <p:sp>
        <p:nvSpPr>
          <p:cNvPr id="11" name="ZoneTexte 10"/>
          <p:cNvSpPr txBox="1"/>
          <p:nvPr/>
        </p:nvSpPr>
        <p:spPr>
          <a:xfrm>
            <a:off x="194201" y="4332776"/>
            <a:ext cx="2021515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A" b="1" dirty="0" err="1" smtClean="0">
                <a:solidFill>
                  <a:srgbClr val="C00000"/>
                </a:solidFill>
              </a:rPr>
              <a:t>Yuwei</a:t>
            </a:r>
            <a:r>
              <a:rPr lang="fr-CA" b="1" dirty="0" smtClean="0">
                <a:solidFill>
                  <a:srgbClr val="C00000"/>
                </a:solidFill>
              </a:rPr>
              <a:t> Zhang</a:t>
            </a:r>
          </a:p>
          <a:p>
            <a:r>
              <a:rPr lang="fr-CA" i="1" dirty="0" smtClean="0">
                <a:solidFill>
                  <a:srgbClr val="C00000"/>
                </a:solidFill>
              </a:rPr>
              <a:t>Postdoctoral </a:t>
            </a:r>
            <a:r>
              <a:rPr lang="fr-CA" i="1" dirty="0" err="1" smtClean="0">
                <a:solidFill>
                  <a:srgbClr val="C00000"/>
                </a:solidFill>
              </a:rPr>
              <a:t>Fellow</a:t>
            </a:r>
            <a:endParaRPr lang="fr-CA" i="1" dirty="0">
              <a:solidFill>
                <a:srgbClr val="C00000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2343420" y="4318187"/>
            <a:ext cx="1718740" cy="646331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rgbClr val="C00000"/>
                </a:solidFill>
              </a:rPr>
              <a:t>Delphine Planas</a:t>
            </a:r>
          </a:p>
          <a:p>
            <a:r>
              <a:rPr lang="fr-CA" i="1" dirty="0" err="1" smtClean="0">
                <a:solidFill>
                  <a:srgbClr val="C00000"/>
                </a:solidFill>
              </a:rPr>
              <a:t>Ph.D</a:t>
            </a:r>
            <a:r>
              <a:rPr lang="fr-CA" i="1" dirty="0" smtClean="0">
                <a:solidFill>
                  <a:srgbClr val="C00000"/>
                </a:solidFill>
              </a:rPr>
              <a:t>. </a:t>
            </a:r>
            <a:r>
              <a:rPr lang="fr-CA" i="1" dirty="0" err="1" smtClean="0">
                <a:solidFill>
                  <a:srgbClr val="C00000"/>
                </a:solidFill>
              </a:rPr>
              <a:t>Student</a:t>
            </a:r>
            <a:endParaRPr lang="fr-CA" i="1" dirty="0">
              <a:solidFill>
                <a:srgbClr val="C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870675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2494"/>
            <a:ext cx="9144000" cy="81665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Acknowledgements</a:t>
            </a:r>
            <a:endParaRPr lang="en-US" sz="2800" dirty="0"/>
          </a:p>
        </p:txBody>
      </p:sp>
      <p:sp>
        <p:nvSpPr>
          <p:cNvPr id="3" name="Text Box 3"/>
          <p:cNvSpPr txBox="1">
            <a:spLocks noChangeArrowheads="1"/>
          </p:cNvSpPr>
          <p:nvPr/>
        </p:nvSpPr>
        <p:spPr bwMode="auto">
          <a:xfrm>
            <a:off x="142874" y="765881"/>
            <a:ext cx="406232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b="1" dirty="0" err="1" smtClean="0">
                <a:latin typeface="Raleway" panose="020B0503030101060003"/>
              </a:rPr>
              <a:t>Ancuta’s</a:t>
            </a:r>
            <a:r>
              <a:rPr lang="en-US" altLang="fr-FR" sz="1800" b="1" dirty="0" smtClean="0">
                <a:latin typeface="Raleway" panose="020B0503030101060003"/>
              </a:rPr>
              <a:t> Lab. CRCHUM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 err="1" smtClean="0">
                <a:solidFill>
                  <a:srgbClr val="C00000"/>
                </a:solidFill>
                <a:latin typeface="Raleway" panose="020B0503030101060003"/>
              </a:rPr>
              <a:t>Yuwei</a:t>
            </a:r>
            <a:r>
              <a:rPr lang="en-US" altLang="fr-FR" sz="1800" dirty="0" smtClean="0">
                <a:solidFill>
                  <a:srgbClr val="C00000"/>
                </a:solidFill>
                <a:latin typeface="Raleway" panose="020B0503030101060003"/>
              </a:rPr>
              <a:t> Zhang, PDF</a:t>
            </a:r>
          </a:p>
          <a:p>
            <a:pPr>
              <a:spcBef>
                <a:spcPct val="0"/>
              </a:spcBef>
              <a:buNone/>
            </a:pPr>
            <a:r>
              <a:rPr lang="en-US" altLang="fr-FR" sz="1800" dirty="0" err="1" smtClean="0">
                <a:solidFill>
                  <a:srgbClr val="C00000"/>
                </a:solidFill>
                <a:latin typeface="Raleway" panose="020B0503030101060003"/>
              </a:rPr>
              <a:t>Delphine</a:t>
            </a:r>
            <a:r>
              <a:rPr lang="en-US" altLang="fr-FR" sz="1800" dirty="0" smtClean="0">
                <a:solidFill>
                  <a:srgbClr val="C00000"/>
                </a:solidFill>
                <a:latin typeface="Raleway" panose="020B0503030101060003"/>
              </a:rPr>
              <a:t> </a:t>
            </a:r>
            <a:r>
              <a:rPr lang="en-US" altLang="fr-FR" sz="1800" dirty="0" err="1" smtClean="0">
                <a:solidFill>
                  <a:srgbClr val="C00000"/>
                </a:solidFill>
                <a:latin typeface="Raleway" panose="020B0503030101060003"/>
              </a:rPr>
              <a:t>Planas</a:t>
            </a:r>
            <a:r>
              <a:rPr lang="en-US" altLang="fr-FR" sz="1800" dirty="0" smtClean="0">
                <a:solidFill>
                  <a:srgbClr val="C00000"/>
                </a:solidFill>
                <a:latin typeface="Raleway" panose="020B0503030101060003"/>
              </a:rPr>
              <a:t>, Ph.D. Student</a:t>
            </a:r>
          </a:p>
          <a:p>
            <a:pPr>
              <a:spcBef>
                <a:spcPct val="0"/>
              </a:spcBef>
              <a:buNone/>
            </a:pPr>
            <a:r>
              <a:rPr lang="en-US" altLang="fr-FR" sz="1800" dirty="0" smtClean="0">
                <a:latin typeface="Raleway" panose="020B0503030101060003"/>
              </a:rPr>
              <a:t>Tomas </a:t>
            </a:r>
            <a:r>
              <a:rPr lang="en-US" altLang="fr-FR" sz="1800" dirty="0" err="1" smtClean="0">
                <a:latin typeface="Raleway" panose="020B0503030101060003"/>
              </a:rPr>
              <a:t>Wiche</a:t>
            </a:r>
            <a:r>
              <a:rPr lang="en-US" altLang="fr-FR" sz="1800" dirty="0" smtClean="0">
                <a:latin typeface="Raleway" panose="020B0503030101060003"/>
              </a:rPr>
              <a:t> Salinas, Ph.D. student</a:t>
            </a:r>
          </a:p>
          <a:p>
            <a:pPr>
              <a:spcBef>
                <a:spcPct val="0"/>
              </a:spcBef>
              <a:buNone/>
            </a:pPr>
            <a:r>
              <a:rPr lang="en-US" altLang="fr-FR" sz="1800" dirty="0" smtClean="0">
                <a:latin typeface="Raleway" panose="020B0503030101060003"/>
              </a:rPr>
              <a:t>Laurence Raymond </a:t>
            </a:r>
            <a:r>
              <a:rPr lang="en-US" altLang="fr-FR" sz="1800" dirty="0" err="1" smtClean="0">
                <a:latin typeface="Raleway" panose="020B0503030101060003"/>
              </a:rPr>
              <a:t>Marchand</a:t>
            </a:r>
            <a:r>
              <a:rPr lang="en-US" altLang="fr-FR" sz="1800" dirty="0" smtClean="0">
                <a:latin typeface="Raleway" panose="020B0503030101060003"/>
              </a:rPr>
              <a:t>, M.Sc.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 smtClean="0">
                <a:latin typeface="Raleway" panose="020B0503030101060003"/>
              </a:rPr>
              <a:t>Annie </a:t>
            </a:r>
            <a:r>
              <a:rPr lang="en-US" altLang="fr-FR" sz="1800" dirty="0" err="1" smtClean="0">
                <a:latin typeface="Raleway" panose="020B0503030101060003"/>
              </a:rPr>
              <a:t>Gosselin</a:t>
            </a:r>
            <a:r>
              <a:rPr lang="en-US" altLang="fr-FR" sz="1800" dirty="0" smtClean="0">
                <a:latin typeface="Raleway" panose="020B0503030101060003"/>
              </a:rPr>
              <a:t>, </a:t>
            </a:r>
            <a:r>
              <a:rPr lang="en-US" altLang="fr-FR" sz="1800" dirty="0" err="1" smtClean="0">
                <a:latin typeface="Raleway" panose="020B0503030101060003"/>
              </a:rPr>
              <a:t>M.Sc</a:t>
            </a:r>
            <a:endParaRPr lang="en-US" altLang="fr-FR" sz="1800" dirty="0" smtClean="0">
              <a:latin typeface="Raleway" panose="020B0503030101060003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 smtClean="0">
                <a:latin typeface="Raleway" panose="020B0503030101060003"/>
              </a:rPr>
              <a:t>Vanessa Sue </a:t>
            </a:r>
            <a:r>
              <a:rPr lang="en-US" altLang="fr-FR" sz="1800" dirty="0" err="1" smtClean="0">
                <a:latin typeface="Raleway" panose="020B0503030101060003"/>
              </a:rPr>
              <a:t>Wacleche</a:t>
            </a:r>
            <a:r>
              <a:rPr lang="en-US" altLang="fr-FR" sz="1800" dirty="0" smtClean="0">
                <a:latin typeface="Raleway" panose="020B0503030101060003"/>
              </a:rPr>
              <a:t>, Ph.D.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1800" dirty="0">
              <a:latin typeface="Raleway" panose="020B0503030101060003"/>
            </a:endParaRPr>
          </a:p>
          <a:p>
            <a:pPr>
              <a:spcBef>
                <a:spcPct val="0"/>
              </a:spcBef>
              <a:buNone/>
            </a:pPr>
            <a:r>
              <a:rPr lang="en-US" altLang="fr-FR" sz="1800" b="1" dirty="0" err="1">
                <a:latin typeface="Raleway" panose="020B0503030101060003"/>
              </a:rPr>
              <a:t>Chomont’s</a:t>
            </a:r>
            <a:r>
              <a:rPr lang="en-US" altLang="fr-FR" sz="1800" b="1" dirty="0">
                <a:latin typeface="Raleway" panose="020B0503030101060003"/>
              </a:rPr>
              <a:t> Lab. CRCHUM </a:t>
            </a:r>
          </a:p>
          <a:p>
            <a:pPr>
              <a:spcBef>
                <a:spcPct val="0"/>
              </a:spcBef>
              <a:buNone/>
            </a:pPr>
            <a:r>
              <a:rPr lang="en-US" altLang="fr-FR" sz="1800" dirty="0">
                <a:latin typeface="Raleway" panose="020B0503030101060003"/>
              </a:rPr>
              <a:t>Nicolas </a:t>
            </a:r>
            <a:r>
              <a:rPr lang="en-US" altLang="fr-FR" sz="1800" dirty="0" err="1">
                <a:latin typeface="Raleway" panose="020B0503030101060003"/>
              </a:rPr>
              <a:t>Chomont</a:t>
            </a:r>
            <a:r>
              <a:rPr lang="en-US" altLang="fr-FR" sz="1800" dirty="0">
                <a:latin typeface="Raleway" panose="020B0503030101060003"/>
              </a:rPr>
              <a:t>, Ph.D.</a:t>
            </a:r>
          </a:p>
          <a:p>
            <a:pPr>
              <a:spcBef>
                <a:spcPct val="0"/>
              </a:spcBef>
              <a:buNone/>
            </a:pPr>
            <a:r>
              <a:rPr lang="en-US" altLang="fr-FR" sz="1800" dirty="0">
                <a:latin typeface="Raleway" panose="020B0503030101060003"/>
              </a:rPr>
              <a:t>Maria Julia Ruiz, </a:t>
            </a:r>
            <a:r>
              <a:rPr lang="en-US" altLang="fr-FR" sz="1800" dirty="0" smtClean="0">
                <a:latin typeface="Raleway" panose="020B0503030101060003"/>
              </a:rPr>
              <a:t>PDF</a:t>
            </a:r>
            <a:endParaRPr lang="en-US" altLang="fr-FR" sz="1800" dirty="0">
              <a:latin typeface="Raleway" panose="020B0503030101060003"/>
            </a:endParaRPr>
          </a:p>
        </p:txBody>
      </p:sp>
      <p:sp>
        <p:nvSpPr>
          <p:cNvPr id="5" name="Rectangle 17"/>
          <p:cNvSpPr>
            <a:spLocks noChangeArrowheads="1"/>
          </p:cNvSpPr>
          <p:nvPr/>
        </p:nvSpPr>
        <p:spPr bwMode="auto">
          <a:xfrm>
            <a:off x="0" y="4313675"/>
            <a:ext cx="91440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000" b="1" i="1" dirty="0" smtClean="0">
                <a:solidFill>
                  <a:srgbClr val="C00000"/>
                </a:solidFill>
                <a:latin typeface="Raleway" panose="020B0503030101060003"/>
              </a:rPr>
              <a:t>A special thank to all HIV-infected and uninfected study participants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US" altLang="fr-FR" sz="2000" b="1" i="1" dirty="0" smtClean="0">
                <a:solidFill>
                  <a:srgbClr val="C00000"/>
                </a:solidFill>
                <a:latin typeface="Raleway" panose="020B0503030101060003"/>
              </a:rPr>
              <a:t>for their generous and precious gift of biological samples</a:t>
            </a:r>
            <a:endParaRPr lang="en-US" altLang="fr-FR" sz="2000" b="1" i="1" dirty="0">
              <a:solidFill>
                <a:srgbClr val="C00000"/>
              </a:solidFill>
              <a:latin typeface="Raleway" panose="020B0503030101060003"/>
            </a:endParaRPr>
          </a:p>
        </p:txBody>
      </p:sp>
      <p:pic>
        <p:nvPicPr>
          <p:cNvPr id="7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09093" y="3442668"/>
            <a:ext cx="2381250" cy="876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1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858256" y="5095301"/>
            <a:ext cx="949325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 Box 4"/>
          <p:cNvSpPr txBox="1">
            <a:spLocks noChangeArrowheads="1"/>
          </p:cNvSpPr>
          <p:nvPr/>
        </p:nvSpPr>
        <p:spPr bwMode="auto">
          <a:xfrm>
            <a:off x="4380590" y="765881"/>
            <a:ext cx="426690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b="1" dirty="0" err="1" smtClean="0">
                <a:latin typeface="Raleway" panose="020B0503030101060003"/>
              </a:rPr>
              <a:t>Plateforme</a:t>
            </a:r>
            <a:r>
              <a:rPr lang="en-US" altLang="fr-FR" sz="1800" b="1" dirty="0" smtClean="0">
                <a:latin typeface="Raleway" panose="020B0503030101060003"/>
              </a:rPr>
              <a:t> de </a:t>
            </a:r>
            <a:r>
              <a:rPr lang="en-US" altLang="fr-FR" sz="1800" b="1" dirty="0" err="1" smtClean="0">
                <a:latin typeface="Raleway" panose="020B0503030101060003"/>
              </a:rPr>
              <a:t>Cytométrie</a:t>
            </a:r>
            <a:r>
              <a:rPr lang="en-US" altLang="fr-FR" sz="1800" b="1" dirty="0" smtClean="0">
                <a:latin typeface="Raleway" panose="020B0503030101060003"/>
              </a:rPr>
              <a:t> CRCHUM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 smtClean="0">
                <a:latin typeface="Raleway" panose="020B0503030101060003"/>
              </a:rPr>
              <a:t>Dominique </a:t>
            </a:r>
            <a:r>
              <a:rPr lang="en-US" altLang="fr-FR" sz="1800" dirty="0" err="1" smtClean="0">
                <a:latin typeface="Raleway" panose="020B0503030101060003"/>
              </a:rPr>
              <a:t>Gauchat</a:t>
            </a:r>
            <a:r>
              <a:rPr lang="en-US" altLang="fr-FR" sz="1800" dirty="0" smtClean="0">
                <a:latin typeface="Raleway" panose="020B0503030101060003"/>
              </a:rPr>
              <a:t>, Ph.D.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1800" b="1" dirty="0" smtClean="0">
              <a:solidFill>
                <a:srgbClr val="000000"/>
              </a:solidFill>
              <a:latin typeface="Raleway" panose="020B0503030101060003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b="1" dirty="0" err="1" smtClean="0">
                <a:solidFill>
                  <a:srgbClr val="000000"/>
                </a:solidFill>
                <a:latin typeface="Raleway" panose="020B0503030101060003"/>
              </a:rPr>
              <a:t>Cohorte</a:t>
            </a:r>
            <a:r>
              <a:rPr lang="en-US" altLang="fr-FR" sz="1800" b="1" dirty="0" smtClean="0">
                <a:solidFill>
                  <a:srgbClr val="000000"/>
                </a:solidFill>
                <a:latin typeface="Raleway" panose="020B0503030101060003"/>
              </a:rPr>
              <a:t> de primo infection/Biopsies 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b="1" dirty="0" err="1" smtClean="0">
                <a:latin typeface="Raleway" panose="020B0503030101060003"/>
              </a:rPr>
              <a:t>Université</a:t>
            </a:r>
            <a:r>
              <a:rPr lang="en-US" altLang="fr-FR" sz="1800" b="1" dirty="0" smtClean="0">
                <a:latin typeface="Raleway" panose="020B0503030101060003"/>
              </a:rPr>
              <a:t>  McGill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 smtClean="0">
                <a:latin typeface="Raleway" panose="020B0503030101060003"/>
              </a:rPr>
              <a:t>Jean-Pierre </a:t>
            </a:r>
            <a:r>
              <a:rPr lang="en-US" altLang="fr-FR" sz="1800" dirty="0" err="1" smtClean="0">
                <a:latin typeface="Raleway" panose="020B0503030101060003"/>
              </a:rPr>
              <a:t>Routy</a:t>
            </a:r>
            <a:r>
              <a:rPr lang="en-US" altLang="fr-FR" sz="1800" dirty="0" smtClean="0">
                <a:latin typeface="Raleway" panose="020B0503030101060003"/>
              </a:rPr>
              <a:t>, M.D.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b="1" i="1" dirty="0" err="1" smtClean="0">
                <a:latin typeface="Raleway" panose="020B0503030101060003"/>
              </a:rPr>
              <a:t>Josée</a:t>
            </a:r>
            <a:r>
              <a:rPr lang="en-US" altLang="fr-FR" sz="1800" b="1" i="1" dirty="0" smtClean="0">
                <a:latin typeface="Raleway" panose="020B0503030101060003"/>
              </a:rPr>
              <a:t> </a:t>
            </a:r>
            <a:r>
              <a:rPr lang="en-US" altLang="fr-FR" sz="1800" b="1" i="1" dirty="0" err="1" smtClean="0">
                <a:latin typeface="Raleway" panose="020B0503030101060003"/>
              </a:rPr>
              <a:t>Girouard</a:t>
            </a:r>
            <a:r>
              <a:rPr lang="en-US" altLang="fr-FR" sz="1800" b="1" i="1" dirty="0" smtClean="0">
                <a:latin typeface="Raleway" panose="020B0503030101060003"/>
              </a:rPr>
              <a:t> et Angie </a:t>
            </a:r>
            <a:r>
              <a:rPr lang="en-US" altLang="fr-FR" sz="1800" b="1" i="1" dirty="0" err="1" smtClean="0">
                <a:latin typeface="Raleway" panose="020B0503030101060003"/>
              </a:rPr>
              <a:t>Massicotte</a:t>
            </a:r>
            <a:endParaRPr lang="en-US" altLang="fr-FR" sz="1800" b="1" i="1" dirty="0" smtClean="0">
              <a:latin typeface="Raleway" panose="020B0503030101060003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US" altLang="fr-FR" sz="1800" dirty="0" smtClean="0">
              <a:latin typeface="Raleway" panose="020B0503030101060003"/>
            </a:endParaRP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b="1" dirty="0" err="1" smtClean="0">
                <a:latin typeface="Raleway" panose="020B0503030101060003"/>
              </a:rPr>
              <a:t>Réseau</a:t>
            </a:r>
            <a:r>
              <a:rPr lang="en-US" altLang="fr-FR" sz="1800" b="1" dirty="0" smtClean="0">
                <a:latin typeface="Raleway" panose="020B0503030101060003"/>
              </a:rPr>
              <a:t> FRQ-S MI/SIDA</a:t>
            </a:r>
          </a:p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fr-FR" sz="1800" dirty="0" smtClean="0">
                <a:latin typeface="Raleway" panose="020B0503030101060003"/>
              </a:rPr>
              <a:t>Mario </a:t>
            </a:r>
            <a:r>
              <a:rPr lang="en-US" altLang="fr-FR" sz="1800" dirty="0" err="1" smtClean="0">
                <a:latin typeface="Raleway" panose="020B0503030101060003"/>
              </a:rPr>
              <a:t>Legault</a:t>
            </a:r>
            <a:endParaRPr lang="en-US" altLang="fr-FR" sz="1800" dirty="0">
              <a:latin typeface="Raleway" panose="020B0503030101060003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361540" y="5095301"/>
            <a:ext cx="1905000" cy="1304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964" y="5457251"/>
            <a:ext cx="1995238" cy="5714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228143" y="5171501"/>
            <a:ext cx="1609524" cy="709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171792" y="5095301"/>
            <a:ext cx="2000000" cy="112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16490635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dirty="0" err="1" smtClean="0"/>
              <a:t>Current</a:t>
            </a:r>
            <a:r>
              <a:rPr lang="fr-CA" sz="3200" dirty="0" smtClean="0"/>
              <a:t> Goals in HIV </a:t>
            </a:r>
            <a:r>
              <a:rPr lang="fr-CA" sz="3200" dirty="0" err="1" smtClean="0"/>
              <a:t>Research</a:t>
            </a:r>
            <a:endParaRPr lang="fr-CA" sz="3200" dirty="0"/>
          </a:p>
        </p:txBody>
      </p:sp>
      <p:sp>
        <p:nvSpPr>
          <p:cNvPr id="3" name="ZoneTexte 4"/>
          <p:cNvSpPr txBox="1">
            <a:spLocks noChangeArrowheads="1"/>
          </p:cNvSpPr>
          <p:nvPr/>
        </p:nvSpPr>
        <p:spPr bwMode="auto">
          <a:xfrm>
            <a:off x="576263" y="1301750"/>
            <a:ext cx="8316912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457200" lvl="1" indent="0">
              <a:spcBef>
                <a:spcPct val="0"/>
              </a:spcBef>
              <a:buNone/>
            </a:pPr>
            <a:r>
              <a:rPr lang="en-CA" altLang="fr-FR" sz="2400" b="1" dirty="0">
                <a:cs typeface="Arial" panose="020B0604020202020204" pitchFamily="34" charset="0"/>
              </a:rPr>
              <a:t>→ </a:t>
            </a:r>
            <a:r>
              <a:rPr lang="en-CA" altLang="fr-FR" sz="2400" b="1" dirty="0">
                <a:solidFill>
                  <a:srgbClr val="C00000"/>
                </a:solidFill>
              </a:rPr>
              <a:t>HIV remission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altLang="fr-FR" sz="2400" b="1" dirty="0" smtClean="0"/>
              <a:t>Improve ART to control residual viral replication and prevent viral reservoir replenishment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altLang="fr-FR" sz="2400" b="1" dirty="0" smtClean="0"/>
              <a:t>Improve antiviral immunity and restore the immunological barrier function, especially at mucosal level</a:t>
            </a:r>
          </a:p>
          <a:p>
            <a:pPr lvl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altLang="fr-FR" sz="2400" b="1" dirty="0" smtClean="0"/>
              <a:t>Induction of HIV latency via “</a:t>
            </a:r>
            <a:r>
              <a:rPr lang="en-CA" altLang="fr-FR" sz="2400" b="1" i="1" dirty="0" smtClean="0"/>
              <a:t>block and lock</a:t>
            </a:r>
            <a:r>
              <a:rPr lang="en-CA" altLang="fr-FR" sz="2400" b="1" dirty="0" smtClean="0"/>
              <a:t>” strategies</a:t>
            </a:r>
          </a:p>
          <a:p>
            <a:pPr lvl="1" eaLnBrk="1" hangingPunct="1">
              <a:spcBef>
                <a:spcPct val="0"/>
              </a:spcBef>
              <a:buNone/>
            </a:pPr>
            <a:endParaRPr lang="en-CA" altLang="fr-FR" sz="2400" b="1" dirty="0"/>
          </a:p>
          <a:p>
            <a:pPr marL="457200" lvl="1" indent="0">
              <a:spcBef>
                <a:spcPct val="0"/>
              </a:spcBef>
              <a:buNone/>
            </a:pPr>
            <a:r>
              <a:rPr lang="en-CA" altLang="fr-FR" sz="2400" b="1" dirty="0">
                <a:cs typeface="Arial" panose="020B0604020202020204" pitchFamily="34" charset="0"/>
              </a:rPr>
              <a:t>→ </a:t>
            </a:r>
            <a:r>
              <a:rPr lang="en-CA" altLang="fr-FR" sz="2400" b="1" dirty="0">
                <a:solidFill>
                  <a:srgbClr val="C00000"/>
                </a:solidFill>
              </a:rPr>
              <a:t>HIV cure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altLang="fr-FR" sz="2400" b="1" dirty="0" smtClean="0"/>
              <a:t>Identify long-lived cellular HIV reservoirs persisting during ART and purge them via “</a:t>
            </a:r>
            <a:r>
              <a:rPr lang="en-CA" altLang="fr-FR" sz="2400" b="1" i="1" dirty="0" smtClean="0"/>
              <a:t>shock and kill</a:t>
            </a:r>
            <a:r>
              <a:rPr lang="en-CA" altLang="fr-FR" sz="2400" b="1" dirty="0" smtClean="0"/>
              <a:t>” strategies</a:t>
            </a:r>
          </a:p>
        </p:txBody>
      </p:sp>
    </p:spTree>
    <p:extLst>
      <p:ext uri="{BB962C8B-B14F-4D97-AF65-F5344CB8AC3E}">
        <p14:creationId xmlns:p14="http://schemas.microsoft.com/office/powerpoint/2010/main" xmlns="" val="3626102079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3200" dirty="0" smtClean="0"/>
              <a:t>The </a:t>
            </a:r>
            <a:r>
              <a:rPr lang="fr-CA" sz="3200" dirty="0" err="1" smtClean="0"/>
              <a:t>Limits</a:t>
            </a:r>
            <a:r>
              <a:rPr lang="fr-CA" sz="3200" dirty="0" smtClean="0"/>
              <a:t> of </a:t>
            </a:r>
            <a:r>
              <a:rPr lang="fr-CA" sz="3200" dirty="0" err="1" smtClean="0"/>
              <a:t>Antiretroviral</a:t>
            </a:r>
            <a:r>
              <a:rPr lang="fr-CA" sz="3200" dirty="0" smtClean="0"/>
              <a:t> </a:t>
            </a:r>
            <a:r>
              <a:rPr lang="fr-CA" sz="3200" dirty="0" err="1" smtClean="0"/>
              <a:t>Therapy</a:t>
            </a:r>
            <a:endParaRPr lang="fr-CA" sz="3200" dirty="0"/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788" r="16150"/>
          <a:stretch>
            <a:fillRect/>
          </a:stretch>
        </p:blipFill>
        <p:spPr bwMode="auto">
          <a:xfrm>
            <a:off x="179388" y="1416050"/>
            <a:ext cx="4667250" cy="3960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 Box 4"/>
          <p:cNvSpPr txBox="1">
            <a:spLocks noChangeArrowheads="1"/>
          </p:cNvSpPr>
          <p:nvPr/>
        </p:nvSpPr>
        <p:spPr bwMode="auto">
          <a:xfrm>
            <a:off x="179388" y="5802313"/>
            <a:ext cx="4319587" cy="255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0" tIns="0" rIns="0" bIns="0"/>
          <a:lstStyle>
            <a:lvl1pPr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tabLst>
                <a:tab pos="723900" algn="l"/>
                <a:tab pos="1447800" algn="l"/>
                <a:tab pos="2171700" algn="l"/>
                <a:tab pos="2895600" algn="l"/>
                <a:tab pos="3619500" algn="l"/>
              </a:tabLst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fr-FR" sz="1200" i="1">
                <a:solidFill>
                  <a:srgbClr val="000000"/>
                </a:solidFill>
                <a:ea typeface="msgothic"/>
                <a:cs typeface="msgothic"/>
              </a:rPr>
              <a:t>Durand et al. Trends. Immunol 2012</a:t>
            </a:r>
          </a:p>
        </p:txBody>
      </p:sp>
      <p:sp>
        <p:nvSpPr>
          <p:cNvPr id="5" name="ZoneTexte 5"/>
          <p:cNvSpPr txBox="1">
            <a:spLocks noChangeArrowheads="1"/>
          </p:cNvSpPr>
          <p:nvPr/>
        </p:nvSpPr>
        <p:spPr bwMode="auto">
          <a:xfrm>
            <a:off x="4679950" y="1416050"/>
            <a:ext cx="4356100" cy="4770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altLang="fr-FR" sz="2000" dirty="0" smtClean="0"/>
              <a:t>ARVs </a:t>
            </a:r>
            <a:r>
              <a:rPr lang="en-CA" altLang="fr-FR" sz="2000" dirty="0"/>
              <a:t>do not act at the level of HIV transcription </a:t>
            </a:r>
            <a:r>
              <a:rPr lang="en-CA" altLang="fr-FR" sz="2000" dirty="0">
                <a:solidFill>
                  <a:srgbClr val="C00000"/>
                </a:solidFill>
                <a:cs typeface="Arial" panose="020B0604020202020204" pitchFamily="34" charset="0"/>
              </a:rPr>
              <a:t>→</a:t>
            </a:r>
            <a:r>
              <a:rPr lang="en-CA" altLang="fr-FR" sz="2000" dirty="0">
                <a:cs typeface="Arial" panose="020B0604020202020204" pitchFamily="34" charset="0"/>
              </a:rPr>
              <a:t> </a:t>
            </a:r>
            <a:r>
              <a:rPr lang="en-CA" altLang="fr-FR" sz="2000" b="1" dirty="0">
                <a:solidFill>
                  <a:srgbClr val="C00000"/>
                </a:solidFill>
                <a:cs typeface="Arial" panose="020B0604020202020204" pitchFamily="34" charset="0"/>
              </a:rPr>
              <a:t>residual viral replication</a:t>
            </a: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endParaRPr lang="en-CA" altLang="fr-FR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altLang="fr-FR" sz="2000" dirty="0">
                <a:cs typeface="Arial" panose="020B0604020202020204" pitchFamily="34" charset="0"/>
              </a:rPr>
              <a:t>ARVs do not interfere with the persistence of viral reservoirs in long-lived cells </a:t>
            </a:r>
            <a:r>
              <a:rPr lang="en-CA" altLang="fr-FR" sz="2000" dirty="0">
                <a:solidFill>
                  <a:srgbClr val="C00000"/>
                </a:solidFill>
                <a:cs typeface="Arial" panose="020B0604020202020204" pitchFamily="34" charset="0"/>
              </a:rPr>
              <a:t>→</a:t>
            </a:r>
            <a:r>
              <a:rPr lang="en-CA" altLang="fr-FR" sz="2000" dirty="0">
                <a:cs typeface="Arial" panose="020B0604020202020204" pitchFamily="34" charset="0"/>
              </a:rPr>
              <a:t> </a:t>
            </a:r>
            <a:r>
              <a:rPr lang="en-CA" altLang="fr-FR" sz="2000" b="1" dirty="0">
                <a:solidFill>
                  <a:srgbClr val="C00000"/>
                </a:solidFill>
                <a:cs typeface="Arial" panose="020B0604020202020204" pitchFamily="34" charset="0"/>
              </a:rPr>
              <a:t>viral reservoir persistence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CA" altLang="fr-FR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 typeface="Arial" panose="020B0604020202020204" pitchFamily="34" charset="0"/>
              <a:buChar char="•"/>
            </a:pPr>
            <a:r>
              <a:rPr lang="en-CA" altLang="fr-FR" sz="2000" dirty="0">
                <a:cs typeface="Arial" panose="020B0604020202020204" pitchFamily="34" charset="0"/>
              </a:rPr>
              <a:t>ARVs may poorly penetrate in specific tissues and/or cell subsets </a:t>
            </a:r>
            <a:r>
              <a:rPr lang="en-CA" altLang="fr-FR" sz="2000" dirty="0">
                <a:solidFill>
                  <a:srgbClr val="C00000"/>
                </a:solidFill>
                <a:cs typeface="Arial" panose="020B0604020202020204" pitchFamily="34" charset="0"/>
              </a:rPr>
              <a:t>→</a:t>
            </a:r>
            <a:r>
              <a:rPr lang="en-CA" altLang="fr-FR" sz="2000" dirty="0">
                <a:cs typeface="Arial" panose="020B0604020202020204" pitchFamily="34" charset="0"/>
              </a:rPr>
              <a:t> </a:t>
            </a:r>
            <a:r>
              <a:rPr lang="en-CA" altLang="fr-FR" sz="2000" b="1" dirty="0">
                <a:solidFill>
                  <a:srgbClr val="C00000"/>
                </a:solidFill>
                <a:cs typeface="Arial" panose="020B0604020202020204" pitchFamily="34" charset="0"/>
              </a:rPr>
              <a:t>viral reservoir replenishment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endParaRPr lang="en-CA" altLang="fr-FR" sz="2000" b="1" dirty="0">
              <a:solidFill>
                <a:srgbClr val="C00000"/>
              </a:solidFill>
              <a:cs typeface="Arial" panose="020B0604020202020204" pitchFamily="34" charset="0"/>
            </a:endParaRP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CA" altLang="fr-FR" sz="1200" i="1" dirty="0">
                <a:cs typeface="Arial" panose="020B0604020202020204" pitchFamily="34" charset="0"/>
              </a:rPr>
              <a:t>ART, antiretroviral therapy</a:t>
            </a:r>
          </a:p>
          <a:p>
            <a:pPr lvl="1" eaLnBrk="1" hangingPunct="1">
              <a:spcBef>
                <a:spcPct val="0"/>
              </a:spcBef>
              <a:buFontTx/>
              <a:buNone/>
            </a:pPr>
            <a:r>
              <a:rPr lang="en-CA" altLang="fr-FR" sz="1200" i="1" dirty="0">
                <a:cs typeface="Arial" panose="020B0604020202020204" pitchFamily="34" charset="0"/>
              </a:rPr>
              <a:t>ARVs, antiretroviral drugs</a:t>
            </a:r>
            <a:endParaRPr lang="en-CA" altLang="fr-FR" sz="1200" i="1" dirty="0"/>
          </a:p>
        </p:txBody>
      </p:sp>
    </p:spTree>
    <p:extLst>
      <p:ext uri="{BB962C8B-B14F-4D97-AF65-F5344CB8AC3E}">
        <p14:creationId xmlns:p14="http://schemas.microsoft.com/office/powerpoint/2010/main" xmlns="" val="46676012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617"/>
            <a:ext cx="9143999" cy="1143000"/>
          </a:xfrm>
        </p:spPr>
        <p:txBody>
          <a:bodyPr>
            <a:normAutofit/>
          </a:bodyPr>
          <a:lstStyle/>
          <a:p>
            <a:r>
              <a:rPr lang="fr-CA" sz="2800" dirty="0" smtClean="0"/>
              <a:t>25-</a:t>
            </a:r>
            <a:r>
              <a:rPr lang="fr-CA" sz="2800" dirty="0" err="1" smtClean="0"/>
              <a:t>Hydroxy</a:t>
            </a:r>
            <a:r>
              <a:rPr lang="fr-CA" sz="2800" dirty="0" smtClean="0"/>
              <a:t> </a:t>
            </a:r>
            <a:r>
              <a:rPr lang="fr-CA" sz="2800" dirty="0" err="1" smtClean="0"/>
              <a:t>Cholesterol</a:t>
            </a:r>
            <a:r>
              <a:rPr lang="fr-CA" sz="2800" dirty="0" smtClean="0"/>
              <a:t> </a:t>
            </a:r>
            <a:r>
              <a:rPr lang="fr-CA" sz="2800" dirty="0" err="1" smtClean="0"/>
              <a:t>Promotes</a:t>
            </a:r>
            <a:r>
              <a:rPr lang="fr-CA" sz="2800" dirty="0" smtClean="0"/>
              <a:t> </a:t>
            </a:r>
            <a:br>
              <a:rPr lang="fr-CA" sz="2800" dirty="0" smtClean="0"/>
            </a:br>
            <a:r>
              <a:rPr lang="fr-CA" sz="2800" dirty="0" smtClean="0"/>
              <a:t>Th17 </a:t>
            </a:r>
            <a:r>
              <a:rPr lang="fr-CA" sz="2800" dirty="0" err="1" smtClean="0"/>
              <a:t>Effector</a:t>
            </a:r>
            <a:r>
              <a:rPr lang="fr-CA" sz="2800" dirty="0" smtClean="0"/>
              <a:t> </a:t>
            </a:r>
            <a:r>
              <a:rPr lang="fr-CA" sz="2800" dirty="0" err="1" smtClean="0"/>
              <a:t>Functions</a:t>
            </a:r>
            <a:endParaRPr lang="fr-CA" sz="2800" i="1" dirty="0"/>
          </a:p>
        </p:txBody>
      </p:sp>
      <p:sp>
        <p:nvSpPr>
          <p:cNvPr id="11" name="ZoneTexte 10"/>
          <p:cNvSpPr txBox="1"/>
          <p:nvPr/>
        </p:nvSpPr>
        <p:spPr>
          <a:xfrm>
            <a:off x="3699819" y="6278068"/>
            <a:ext cx="4016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+mj-lt"/>
              </a:rPr>
              <a:t>Zhang/Planas et al., manuscript in preparation, 2018</a:t>
            </a:r>
            <a:endParaRPr lang="en-US" sz="1400">
              <a:latin typeface="+mj-lt"/>
            </a:endParaRP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4281" y="1792282"/>
            <a:ext cx="2962275" cy="297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66556" y="1782757"/>
            <a:ext cx="3048000" cy="298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1586"/>
            <a:ext cx="9144000" cy="1143000"/>
          </a:xfrm>
        </p:spPr>
        <p:txBody>
          <a:bodyPr>
            <a:normAutofit/>
          </a:bodyPr>
          <a:lstStyle/>
          <a:p>
            <a:r>
              <a:rPr lang="fr-CA" sz="2800" dirty="0" smtClean="0"/>
              <a:t>Th17 </a:t>
            </a:r>
            <a:r>
              <a:rPr lang="fr-CA" sz="2800" dirty="0" err="1" smtClean="0"/>
              <a:t>Cells</a:t>
            </a:r>
            <a:r>
              <a:rPr lang="fr-CA" sz="2800" dirty="0" smtClean="0"/>
              <a:t> are Major </a:t>
            </a:r>
            <a:r>
              <a:rPr lang="fr-CA" sz="2800" dirty="0" err="1" smtClean="0"/>
              <a:t>Targets</a:t>
            </a:r>
            <a:r>
              <a:rPr lang="fr-CA" sz="2800" dirty="0" smtClean="0"/>
              <a:t> for HIV Infection and Viral </a:t>
            </a:r>
            <a:r>
              <a:rPr lang="fr-CA" sz="2800" dirty="0" err="1" smtClean="0"/>
              <a:t>Reservoir</a:t>
            </a:r>
            <a:r>
              <a:rPr lang="fr-CA" sz="2800" dirty="0" smtClean="0"/>
              <a:t> </a:t>
            </a:r>
            <a:r>
              <a:rPr lang="fr-CA" sz="2800" dirty="0" err="1" smtClean="0"/>
              <a:t>Persistence</a:t>
            </a:r>
            <a:r>
              <a:rPr lang="fr-CA" sz="2800" dirty="0" smtClean="0"/>
              <a:t> </a:t>
            </a:r>
            <a:r>
              <a:rPr lang="fr-CA" sz="2800" dirty="0" err="1" smtClean="0"/>
              <a:t>during</a:t>
            </a:r>
            <a:r>
              <a:rPr lang="fr-CA" sz="2800" dirty="0" smtClean="0"/>
              <a:t> ART</a:t>
            </a:r>
            <a:endParaRPr lang="fr-CA" sz="2800" dirty="0"/>
          </a:p>
        </p:txBody>
      </p:sp>
      <p:cxnSp>
        <p:nvCxnSpPr>
          <p:cNvPr id="3" name="Connecteur droit avec flèche 2"/>
          <p:cNvCxnSpPr/>
          <p:nvPr/>
        </p:nvCxnSpPr>
        <p:spPr>
          <a:xfrm flipV="1">
            <a:off x="5032063" y="2682825"/>
            <a:ext cx="992951" cy="834459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4" name="Connecteur droit avec flèche 3"/>
          <p:cNvCxnSpPr>
            <a:endCxn id="9" idx="1"/>
          </p:cNvCxnSpPr>
          <p:nvPr/>
        </p:nvCxnSpPr>
        <p:spPr>
          <a:xfrm>
            <a:off x="5067443" y="4364802"/>
            <a:ext cx="1061467" cy="115654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5" name="Connecteur droit avec flèche 4"/>
          <p:cNvCxnSpPr/>
          <p:nvPr/>
        </p:nvCxnSpPr>
        <p:spPr>
          <a:xfrm flipH="1">
            <a:off x="2814737" y="4133883"/>
            <a:ext cx="1039080" cy="873816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6" name="Connecteur droit avec flèche 5"/>
          <p:cNvCxnSpPr>
            <a:endCxn id="16" idx="3"/>
          </p:cNvCxnSpPr>
          <p:nvPr/>
        </p:nvCxnSpPr>
        <p:spPr>
          <a:xfrm flipH="1" flipV="1">
            <a:off x="2856994" y="2746349"/>
            <a:ext cx="1392786" cy="1170408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cxnSp>
        <p:nvCxnSpPr>
          <p:cNvPr id="7" name="Connecteur droit avec flèche 6"/>
          <p:cNvCxnSpPr/>
          <p:nvPr/>
        </p:nvCxnSpPr>
        <p:spPr>
          <a:xfrm flipV="1">
            <a:off x="4443623" y="1655407"/>
            <a:ext cx="0" cy="729852"/>
          </a:xfrm>
          <a:prstGeom prst="straightConnector1">
            <a:avLst/>
          </a:prstGeom>
          <a:noFill/>
          <a:ln w="25400" cap="flat" cmpd="sng" algn="ctr">
            <a:solidFill>
              <a:sysClr val="windowText" lastClr="000000"/>
            </a:solidFill>
            <a:prstDash val="solid"/>
            <a:tailEnd type="triangle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</p:cxnSp>
      <p:sp>
        <p:nvSpPr>
          <p:cNvPr id="8" name="Ellipse 7"/>
          <p:cNvSpPr/>
          <p:nvPr/>
        </p:nvSpPr>
        <p:spPr>
          <a:xfrm>
            <a:off x="3341070" y="2851832"/>
            <a:ext cx="2279375" cy="1682003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28575" cap="flat" cmpd="sng" algn="ctr">
            <a:solidFill>
              <a:schemeClr val="tx1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b="1" kern="0" dirty="0" smtClean="0">
                <a:solidFill>
                  <a:srgbClr val="7030A0"/>
                </a:solidFill>
                <a:latin typeface="Arial"/>
              </a:rPr>
              <a:t>CCR6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b="1" kern="0" dirty="0" smtClean="0">
                <a:solidFill>
                  <a:srgbClr val="00B050"/>
                </a:solidFill>
                <a:latin typeface="Arial"/>
              </a:rPr>
              <a:t>CD4/CCR5</a:t>
            </a:r>
          </a:p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b="1" kern="0" dirty="0" err="1" smtClean="0">
                <a:solidFill>
                  <a:srgbClr val="C00000"/>
                </a:solidFill>
                <a:latin typeface="Arial"/>
              </a:rPr>
              <a:t>Integrin</a:t>
            </a:r>
            <a:r>
              <a:rPr lang="fr-CA" b="1" kern="0" dirty="0" smtClean="0">
                <a:solidFill>
                  <a:srgbClr val="C00000"/>
                </a:solidFill>
                <a:latin typeface="Arial"/>
              </a:rPr>
              <a:t> </a:t>
            </a:r>
            <a:r>
              <a:rPr lang="fr-CA" b="1" kern="0" dirty="0" smtClean="0">
                <a:solidFill>
                  <a:srgbClr val="C00000"/>
                </a:solidFill>
                <a:latin typeface="Arial"/>
                <a:sym typeface="Symbol"/>
              </a:rPr>
              <a:t></a:t>
            </a:r>
            <a:r>
              <a:rPr lang="fr-CA" b="1" kern="0" dirty="0" smtClean="0">
                <a:solidFill>
                  <a:srgbClr val="C00000"/>
                </a:solidFill>
                <a:latin typeface="Arial"/>
              </a:rPr>
              <a:t>4</a:t>
            </a:r>
            <a:r>
              <a:rPr lang="el-GR" b="1" kern="0" dirty="0" smtClean="0">
                <a:solidFill>
                  <a:srgbClr val="C00000"/>
                </a:solidFill>
                <a:latin typeface="Arial"/>
              </a:rPr>
              <a:t>β</a:t>
            </a:r>
            <a:r>
              <a:rPr lang="fr-CA" b="1" kern="0" dirty="0" smtClean="0">
                <a:solidFill>
                  <a:srgbClr val="C00000"/>
                </a:solidFill>
                <a:latin typeface="Arial"/>
              </a:rPr>
              <a:t>7</a:t>
            </a:r>
            <a:endParaRPr lang="fr-CA" b="1" kern="0" dirty="0">
              <a:solidFill>
                <a:srgbClr val="C00000"/>
              </a:solidFill>
              <a:latin typeface="Arial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128910" y="5118852"/>
            <a:ext cx="2708514" cy="804983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 fontAlgn="base">
              <a:spcBef>
                <a:spcPct val="0"/>
              </a:spcBef>
              <a:spcAft>
                <a:spcPct val="0"/>
              </a:spcAft>
            </a:pPr>
            <a:r>
              <a:rPr lang="en-CA" sz="1400" b="1" kern="0" dirty="0" smtClean="0">
                <a:solidFill>
                  <a:schemeClr val="accent6">
                    <a:lumMod val="75000"/>
                  </a:schemeClr>
                </a:solidFill>
                <a:latin typeface="Arial"/>
              </a:rPr>
              <a:t>Increased HIV permissiveness</a:t>
            </a:r>
          </a:p>
        </p:txBody>
      </p:sp>
      <p:sp>
        <p:nvSpPr>
          <p:cNvPr id="10" name="ZoneTexte 9"/>
          <p:cNvSpPr txBox="1"/>
          <p:nvPr/>
        </p:nvSpPr>
        <p:spPr>
          <a:xfrm>
            <a:off x="6132890" y="4533414"/>
            <a:ext cx="170173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Gosselin </a:t>
            </a:r>
            <a:r>
              <a:rPr lang="fr-CA" sz="800" i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et al.,</a:t>
            </a: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JI, 2010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Monteiro </a:t>
            </a:r>
            <a:r>
              <a:rPr lang="fr-CA" sz="800" i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et al</a:t>
            </a: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., JI, 2011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El-</a:t>
            </a:r>
            <a:r>
              <a:rPr lang="fr-CA" sz="800" dirty="0" err="1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Hed</a:t>
            </a: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et al., JID, 2010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Alvarez et al., JVI, 201X</a:t>
            </a:r>
          </a:p>
        </p:txBody>
      </p:sp>
      <p:sp>
        <p:nvSpPr>
          <p:cNvPr id="11" name="ZoneTexte 10"/>
          <p:cNvSpPr txBox="1"/>
          <p:nvPr/>
        </p:nvSpPr>
        <p:spPr>
          <a:xfrm>
            <a:off x="6095564" y="2610939"/>
            <a:ext cx="2700506" cy="770773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1400" b="1" kern="0">
                <a:solidFill>
                  <a:schemeClr val="accent6">
                    <a:lumMod val="75000"/>
                  </a:schemeClr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Gut homing tropism</a:t>
            </a:r>
            <a:endParaRPr lang="fr-CA" dirty="0"/>
          </a:p>
        </p:txBody>
      </p:sp>
      <p:sp>
        <p:nvSpPr>
          <p:cNvPr id="12" name="ZoneTexte 11"/>
          <p:cNvSpPr txBox="1"/>
          <p:nvPr/>
        </p:nvSpPr>
        <p:spPr>
          <a:xfrm>
            <a:off x="6087556" y="3385284"/>
            <a:ext cx="202651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Wang </a:t>
            </a:r>
            <a:r>
              <a:rPr lang="fr-CA" sz="800" i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et al</a:t>
            </a: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., </a:t>
            </a:r>
            <a:r>
              <a:rPr lang="fr-CA" sz="800" dirty="0" err="1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Mucosal</a:t>
            </a: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fr-CA" sz="800" dirty="0" err="1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Immunology</a:t>
            </a: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, 2009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sz="800" dirty="0" err="1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Lugering</a:t>
            </a: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et al., Am J. </a:t>
            </a:r>
            <a:r>
              <a:rPr lang="fr-CA" sz="800" dirty="0" err="1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Pathol</a:t>
            </a: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, 2005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Salazar-Gonzalez </a:t>
            </a:r>
            <a:r>
              <a:rPr lang="fr-CA" sz="800" i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et al</a:t>
            </a: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., </a:t>
            </a:r>
            <a:r>
              <a:rPr lang="fr-CA" sz="800" dirty="0" err="1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Immunity</a:t>
            </a: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, 2006</a:t>
            </a:r>
          </a:p>
        </p:txBody>
      </p:sp>
      <p:sp>
        <p:nvSpPr>
          <p:cNvPr id="13" name="ZoneTexte 12"/>
          <p:cNvSpPr txBox="1"/>
          <p:nvPr/>
        </p:nvSpPr>
        <p:spPr>
          <a:xfrm>
            <a:off x="3125442" y="1047007"/>
            <a:ext cx="2899572" cy="608400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1400" b="1" kern="0">
                <a:solidFill>
                  <a:schemeClr val="accent6">
                    <a:lumMod val="75000"/>
                  </a:schemeClr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CA" dirty="0" smtClean="0"/>
              <a:t>Th17-polarized CD4</a:t>
            </a:r>
            <a:r>
              <a:rPr lang="en-CA" dirty="0"/>
              <a:t>+ T-cells</a:t>
            </a:r>
            <a:endParaRPr lang="fr-CA" dirty="0"/>
          </a:p>
        </p:txBody>
      </p:sp>
      <p:sp>
        <p:nvSpPr>
          <p:cNvPr id="14" name="ZoneTexte 13"/>
          <p:cNvSpPr txBox="1"/>
          <p:nvPr/>
        </p:nvSpPr>
        <p:spPr>
          <a:xfrm>
            <a:off x="667555" y="5665317"/>
            <a:ext cx="2501462" cy="740768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1400" b="1" kern="0">
                <a:solidFill>
                  <a:schemeClr val="accent6">
                    <a:lumMod val="75000"/>
                  </a:schemeClr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First targets </a:t>
            </a:r>
            <a:r>
              <a:rPr lang="en-US" dirty="0"/>
              <a:t>of </a:t>
            </a:r>
            <a:r>
              <a:rPr lang="en-US" dirty="0" smtClean="0"/>
              <a:t>infection during SIV vaginal </a:t>
            </a:r>
            <a:r>
              <a:rPr lang="en-US" dirty="0"/>
              <a:t>challenge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182908" y="6018074"/>
            <a:ext cx="2209259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Daniel J. </a:t>
            </a:r>
            <a:r>
              <a:rPr lang="fr-CA" sz="800" dirty="0" err="1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Stieh</a:t>
            </a: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, </a:t>
            </a:r>
            <a:r>
              <a:rPr lang="fr-CA" sz="800" dirty="0" err="1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Cell</a:t>
            </a: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Host and Microbe, 2016</a:t>
            </a:r>
            <a:endParaRPr lang="fr-FR" sz="80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235739" y="2262400"/>
            <a:ext cx="2621255" cy="967897"/>
          </a:xfrm>
          <a:prstGeom prst="rect">
            <a:avLst/>
          </a:prstGeom>
          <a:solidFill>
            <a:sysClr val="window" lastClr="FFFFFF"/>
          </a:solidFill>
          <a:ln w="9525" cap="flat" cmpd="sng" algn="ctr">
            <a:solidFill>
              <a:sysClr val="windowText" lastClr="000000"/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fr-FR"/>
            </a:defPPr>
            <a:lvl1pPr algn="ctr" defTabSz="457200" fontAlgn="base">
              <a:spcBef>
                <a:spcPct val="0"/>
              </a:spcBef>
              <a:spcAft>
                <a:spcPct val="0"/>
              </a:spcAft>
              <a:defRPr sz="1400" b="1" kern="0">
                <a:solidFill>
                  <a:schemeClr val="accent6">
                    <a:lumMod val="75000"/>
                  </a:schemeClr>
                </a:solidFill>
                <a:latin typeface="Arial"/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dirty="0" smtClean="0"/>
              <a:t>Enriched </a:t>
            </a:r>
            <a:endParaRPr lang="en-US" dirty="0"/>
          </a:p>
          <a:p>
            <a:r>
              <a:rPr lang="en-US" dirty="0" smtClean="0"/>
              <a:t>in HIV reservoirs during ART</a:t>
            </a:r>
            <a:endParaRPr lang="fr-FR" dirty="0"/>
          </a:p>
        </p:txBody>
      </p:sp>
      <p:sp>
        <p:nvSpPr>
          <p:cNvPr id="17" name="ZoneTexte 16"/>
          <p:cNvSpPr txBox="1"/>
          <p:nvPr/>
        </p:nvSpPr>
        <p:spPr>
          <a:xfrm>
            <a:off x="235739" y="3244612"/>
            <a:ext cx="21066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sz="8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Gosselin/</a:t>
            </a:r>
            <a:r>
              <a:rPr lang="fr-CA" sz="80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Wiche</a:t>
            </a:r>
            <a:r>
              <a:rPr lang="fr-CA" sz="8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Salinas </a:t>
            </a:r>
            <a:r>
              <a:rPr lang="fr-CA" sz="800" i="1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et </a:t>
            </a:r>
            <a:r>
              <a:rPr lang="fr-CA" sz="800" i="1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al.,</a:t>
            </a:r>
            <a:r>
              <a:rPr lang="fr-CA" sz="800" dirty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</a:t>
            </a:r>
            <a:r>
              <a:rPr lang="fr-CA" sz="8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AIDS, 2017</a:t>
            </a:r>
            <a:endParaRPr lang="fr-CA" sz="80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grpSp>
        <p:nvGrpSpPr>
          <p:cNvPr id="18" name="Group 680"/>
          <p:cNvGrpSpPr>
            <a:grpSpLocks/>
          </p:cNvGrpSpPr>
          <p:nvPr/>
        </p:nvGrpSpPr>
        <p:grpSpPr bwMode="auto">
          <a:xfrm>
            <a:off x="4000355" y="2385259"/>
            <a:ext cx="943659" cy="895477"/>
            <a:chOff x="3738" y="900"/>
            <a:chExt cx="1878" cy="2056"/>
          </a:xfrm>
        </p:grpSpPr>
        <p:sp>
          <p:nvSpPr>
            <p:cNvPr id="19" name="Freeform 681"/>
            <p:cNvSpPr>
              <a:spLocks/>
            </p:cNvSpPr>
            <p:nvPr/>
          </p:nvSpPr>
          <p:spPr bwMode="auto">
            <a:xfrm>
              <a:off x="4563" y="967"/>
              <a:ext cx="410" cy="464"/>
            </a:xfrm>
            <a:custGeom>
              <a:avLst/>
              <a:gdLst>
                <a:gd name="T0" fmla="*/ 933 w 164"/>
                <a:gd name="T1" fmla="*/ 832 h 174"/>
                <a:gd name="T2" fmla="*/ 888 w 164"/>
                <a:gd name="T3" fmla="*/ 760 h 174"/>
                <a:gd name="T4" fmla="*/ 845 w 164"/>
                <a:gd name="T5" fmla="*/ 533 h 174"/>
                <a:gd name="T6" fmla="*/ 695 w 164"/>
                <a:gd name="T7" fmla="*/ 149 h 174"/>
                <a:gd name="T8" fmla="*/ 275 w 164"/>
                <a:gd name="T9" fmla="*/ 115 h 174"/>
                <a:gd name="T10" fmla="*/ 75 w 164"/>
                <a:gd name="T11" fmla="*/ 683 h 174"/>
                <a:gd name="T12" fmla="*/ 245 w 164"/>
                <a:gd name="T13" fmla="*/ 845 h 174"/>
                <a:gd name="T14" fmla="*/ 358 w 164"/>
                <a:gd name="T15" fmla="*/ 960 h 174"/>
                <a:gd name="T16" fmla="*/ 300 w 164"/>
                <a:gd name="T17" fmla="*/ 1101 h 174"/>
                <a:gd name="T18" fmla="*/ 233 w 164"/>
                <a:gd name="T19" fmla="*/ 1224 h 174"/>
                <a:gd name="T20" fmla="*/ 250 w 164"/>
                <a:gd name="T21" fmla="*/ 1224 h 174"/>
                <a:gd name="T22" fmla="*/ 338 w 164"/>
                <a:gd name="T23" fmla="*/ 1237 h 174"/>
                <a:gd name="T24" fmla="*/ 383 w 164"/>
                <a:gd name="T25" fmla="*/ 1165 h 174"/>
                <a:gd name="T26" fmla="*/ 450 w 164"/>
                <a:gd name="T27" fmla="*/ 939 h 174"/>
                <a:gd name="T28" fmla="*/ 283 w 164"/>
                <a:gd name="T29" fmla="*/ 747 h 174"/>
                <a:gd name="T30" fmla="*/ 170 w 164"/>
                <a:gd name="T31" fmla="*/ 640 h 174"/>
                <a:gd name="T32" fmla="*/ 325 w 164"/>
                <a:gd name="T33" fmla="*/ 205 h 174"/>
                <a:gd name="T34" fmla="*/ 625 w 164"/>
                <a:gd name="T35" fmla="*/ 227 h 174"/>
                <a:gd name="T36" fmla="*/ 745 w 164"/>
                <a:gd name="T37" fmla="*/ 541 h 174"/>
                <a:gd name="T38" fmla="*/ 795 w 164"/>
                <a:gd name="T39" fmla="*/ 811 h 174"/>
                <a:gd name="T40" fmla="*/ 858 w 164"/>
                <a:gd name="T41" fmla="*/ 904 h 174"/>
                <a:gd name="T42" fmla="*/ 908 w 164"/>
                <a:gd name="T43" fmla="*/ 1011 h 174"/>
                <a:gd name="T44" fmla="*/ 920 w 164"/>
                <a:gd name="T45" fmla="*/ 1181 h 174"/>
                <a:gd name="T46" fmla="*/ 920 w 164"/>
                <a:gd name="T47" fmla="*/ 1229 h 174"/>
                <a:gd name="T48" fmla="*/ 963 w 164"/>
                <a:gd name="T49" fmla="*/ 1224 h 174"/>
                <a:gd name="T50" fmla="*/ 1020 w 164"/>
                <a:gd name="T51" fmla="*/ 1229 h 174"/>
                <a:gd name="T52" fmla="*/ 1020 w 164"/>
                <a:gd name="T53" fmla="*/ 1187 h 174"/>
                <a:gd name="T54" fmla="*/ 1008 w 164"/>
                <a:gd name="T55" fmla="*/ 981 h 174"/>
                <a:gd name="T56" fmla="*/ 933 w 164"/>
                <a:gd name="T57" fmla="*/ 832 h 17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64" h="174">
                  <a:moveTo>
                    <a:pt x="149" y="117"/>
                  </a:moveTo>
                  <a:cubicBezTo>
                    <a:pt x="146" y="113"/>
                    <a:pt x="143" y="111"/>
                    <a:pt x="142" y="107"/>
                  </a:cubicBezTo>
                  <a:cubicBezTo>
                    <a:pt x="136" y="95"/>
                    <a:pt x="136" y="85"/>
                    <a:pt x="135" y="75"/>
                  </a:cubicBezTo>
                  <a:cubicBezTo>
                    <a:pt x="133" y="59"/>
                    <a:pt x="132" y="42"/>
                    <a:pt x="111" y="21"/>
                  </a:cubicBezTo>
                  <a:cubicBezTo>
                    <a:pt x="94" y="2"/>
                    <a:pt x="68" y="0"/>
                    <a:pt x="44" y="16"/>
                  </a:cubicBezTo>
                  <a:cubicBezTo>
                    <a:pt x="19" y="31"/>
                    <a:pt x="0" y="65"/>
                    <a:pt x="12" y="96"/>
                  </a:cubicBezTo>
                  <a:cubicBezTo>
                    <a:pt x="17" y="109"/>
                    <a:pt x="29" y="115"/>
                    <a:pt x="39" y="119"/>
                  </a:cubicBezTo>
                  <a:cubicBezTo>
                    <a:pt x="49" y="124"/>
                    <a:pt x="55" y="127"/>
                    <a:pt x="57" y="135"/>
                  </a:cubicBezTo>
                  <a:cubicBezTo>
                    <a:pt x="58" y="141"/>
                    <a:pt x="53" y="147"/>
                    <a:pt x="48" y="155"/>
                  </a:cubicBezTo>
                  <a:cubicBezTo>
                    <a:pt x="44" y="160"/>
                    <a:pt x="40" y="166"/>
                    <a:pt x="37" y="172"/>
                  </a:cubicBezTo>
                  <a:cubicBezTo>
                    <a:pt x="38" y="172"/>
                    <a:pt x="39" y="172"/>
                    <a:pt x="40" y="172"/>
                  </a:cubicBezTo>
                  <a:cubicBezTo>
                    <a:pt x="45" y="172"/>
                    <a:pt x="50" y="173"/>
                    <a:pt x="54" y="174"/>
                  </a:cubicBezTo>
                  <a:cubicBezTo>
                    <a:pt x="56" y="171"/>
                    <a:pt x="58" y="168"/>
                    <a:pt x="61" y="164"/>
                  </a:cubicBezTo>
                  <a:cubicBezTo>
                    <a:pt x="68" y="154"/>
                    <a:pt x="75" y="144"/>
                    <a:pt x="72" y="132"/>
                  </a:cubicBezTo>
                  <a:cubicBezTo>
                    <a:pt x="68" y="115"/>
                    <a:pt x="56" y="109"/>
                    <a:pt x="45" y="105"/>
                  </a:cubicBezTo>
                  <a:cubicBezTo>
                    <a:pt x="37" y="101"/>
                    <a:pt x="30" y="98"/>
                    <a:pt x="27" y="90"/>
                  </a:cubicBezTo>
                  <a:cubicBezTo>
                    <a:pt x="18" y="68"/>
                    <a:pt x="33" y="42"/>
                    <a:pt x="52" y="29"/>
                  </a:cubicBezTo>
                  <a:cubicBezTo>
                    <a:pt x="61" y="24"/>
                    <a:pt x="82" y="13"/>
                    <a:pt x="100" y="32"/>
                  </a:cubicBezTo>
                  <a:cubicBezTo>
                    <a:pt x="116" y="49"/>
                    <a:pt x="117" y="61"/>
                    <a:pt x="119" y="76"/>
                  </a:cubicBezTo>
                  <a:cubicBezTo>
                    <a:pt x="120" y="87"/>
                    <a:pt x="121" y="99"/>
                    <a:pt x="127" y="114"/>
                  </a:cubicBezTo>
                  <a:cubicBezTo>
                    <a:pt x="130" y="119"/>
                    <a:pt x="133" y="124"/>
                    <a:pt x="137" y="127"/>
                  </a:cubicBezTo>
                  <a:cubicBezTo>
                    <a:pt x="141" y="132"/>
                    <a:pt x="144" y="135"/>
                    <a:pt x="145" y="142"/>
                  </a:cubicBezTo>
                  <a:cubicBezTo>
                    <a:pt x="148" y="153"/>
                    <a:pt x="148" y="157"/>
                    <a:pt x="147" y="166"/>
                  </a:cubicBezTo>
                  <a:cubicBezTo>
                    <a:pt x="147" y="173"/>
                    <a:pt x="147" y="173"/>
                    <a:pt x="147" y="173"/>
                  </a:cubicBezTo>
                  <a:cubicBezTo>
                    <a:pt x="149" y="172"/>
                    <a:pt x="151" y="172"/>
                    <a:pt x="154" y="172"/>
                  </a:cubicBezTo>
                  <a:cubicBezTo>
                    <a:pt x="157" y="172"/>
                    <a:pt x="160" y="172"/>
                    <a:pt x="163" y="173"/>
                  </a:cubicBezTo>
                  <a:cubicBezTo>
                    <a:pt x="163" y="167"/>
                    <a:pt x="163" y="167"/>
                    <a:pt x="163" y="167"/>
                  </a:cubicBezTo>
                  <a:cubicBezTo>
                    <a:pt x="164" y="158"/>
                    <a:pt x="164" y="152"/>
                    <a:pt x="161" y="138"/>
                  </a:cubicBezTo>
                  <a:cubicBezTo>
                    <a:pt x="159" y="128"/>
                    <a:pt x="153" y="122"/>
                    <a:pt x="149" y="117"/>
                  </a:cubicBezTo>
                  <a:close/>
                </a:path>
              </a:pathLst>
            </a:custGeom>
            <a:solidFill>
              <a:srgbClr val="540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0" name="Freeform 682"/>
            <p:cNvSpPr>
              <a:spLocks/>
            </p:cNvSpPr>
            <p:nvPr/>
          </p:nvSpPr>
          <p:spPr bwMode="auto">
            <a:xfrm>
              <a:off x="5216" y="1178"/>
              <a:ext cx="395" cy="250"/>
            </a:xfrm>
            <a:custGeom>
              <a:avLst/>
              <a:gdLst>
                <a:gd name="T0" fmla="*/ 650 w 158"/>
                <a:gd name="T1" fmla="*/ 277 h 94"/>
                <a:gd name="T2" fmla="*/ 700 w 158"/>
                <a:gd name="T3" fmla="*/ 162 h 94"/>
                <a:gd name="T4" fmla="*/ 775 w 158"/>
                <a:gd name="T5" fmla="*/ 114 h 94"/>
                <a:gd name="T6" fmla="*/ 833 w 158"/>
                <a:gd name="T7" fmla="*/ 149 h 94"/>
                <a:gd name="T8" fmla="*/ 795 w 158"/>
                <a:gd name="T9" fmla="*/ 375 h 94"/>
                <a:gd name="T10" fmla="*/ 708 w 158"/>
                <a:gd name="T11" fmla="*/ 665 h 94"/>
                <a:gd name="T12" fmla="*/ 750 w 158"/>
                <a:gd name="T13" fmla="*/ 657 h 94"/>
                <a:gd name="T14" fmla="*/ 808 w 158"/>
                <a:gd name="T15" fmla="*/ 665 h 94"/>
                <a:gd name="T16" fmla="*/ 883 w 158"/>
                <a:gd name="T17" fmla="*/ 431 h 94"/>
                <a:gd name="T18" fmla="*/ 913 w 158"/>
                <a:gd name="T19" fmla="*/ 85 h 94"/>
                <a:gd name="T20" fmla="*/ 783 w 158"/>
                <a:gd name="T21" fmla="*/ 0 h 94"/>
                <a:gd name="T22" fmla="*/ 620 w 158"/>
                <a:gd name="T23" fmla="*/ 93 h 94"/>
                <a:gd name="T24" fmla="*/ 558 w 158"/>
                <a:gd name="T25" fmla="*/ 226 h 94"/>
                <a:gd name="T26" fmla="*/ 508 w 158"/>
                <a:gd name="T27" fmla="*/ 332 h 94"/>
                <a:gd name="T28" fmla="*/ 445 w 158"/>
                <a:gd name="T29" fmla="*/ 324 h 94"/>
                <a:gd name="T30" fmla="*/ 195 w 158"/>
                <a:gd name="T31" fmla="*/ 319 h 94"/>
                <a:gd name="T32" fmla="*/ 0 w 158"/>
                <a:gd name="T33" fmla="*/ 657 h 94"/>
                <a:gd name="T34" fmla="*/ 38 w 158"/>
                <a:gd name="T35" fmla="*/ 657 h 94"/>
                <a:gd name="T36" fmla="*/ 100 w 158"/>
                <a:gd name="T37" fmla="*/ 665 h 94"/>
                <a:gd name="T38" fmla="*/ 238 w 158"/>
                <a:gd name="T39" fmla="*/ 418 h 94"/>
                <a:gd name="T40" fmla="*/ 400 w 158"/>
                <a:gd name="T41" fmla="*/ 431 h 94"/>
                <a:gd name="T42" fmla="*/ 575 w 158"/>
                <a:gd name="T43" fmla="*/ 410 h 94"/>
                <a:gd name="T44" fmla="*/ 650 w 158"/>
                <a:gd name="T45" fmla="*/ 277 h 9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8" h="94">
                  <a:moveTo>
                    <a:pt x="104" y="39"/>
                  </a:moveTo>
                  <a:cubicBezTo>
                    <a:pt x="106" y="33"/>
                    <a:pt x="108" y="28"/>
                    <a:pt x="112" y="23"/>
                  </a:cubicBezTo>
                  <a:cubicBezTo>
                    <a:pt x="115" y="19"/>
                    <a:pt x="120" y="16"/>
                    <a:pt x="124" y="16"/>
                  </a:cubicBezTo>
                  <a:cubicBezTo>
                    <a:pt x="128" y="16"/>
                    <a:pt x="131" y="18"/>
                    <a:pt x="133" y="21"/>
                  </a:cubicBezTo>
                  <a:cubicBezTo>
                    <a:pt x="139" y="30"/>
                    <a:pt x="135" y="38"/>
                    <a:pt x="127" y="53"/>
                  </a:cubicBezTo>
                  <a:cubicBezTo>
                    <a:pt x="121" y="65"/>
                    <a:pt x="114" y="78"/>
                    <a:pt x="113" y="94"/>
                  </a:cubicBezTo>
                  <a:cubicBezTo>
                    <a:pt x="115" y="93"/>
                    <a:pt x="117" y="93"/>
                    <a:pt x="120" y="93"/>
                  </a:cubicBezTo>
                  <a:cubicBezTo>
                    <a:pt x="123" y="93"/>
                    <a:pt x="126" y="93"/>
                    <a:pt x="129" y="94"/>
                  </a:cubicBezTo>
                  <a:cubicBezTo>
                    <a:pt x="130" y="82"/>
                    <a:pt x="135" y="71"/>
                    <a:pt x="141" y="61"/>
                  </a:cubicBezTo>
                  <a:cubicBezTo>
                    <a:pt x="149" y="45"/>
                    <a:pt x="158" y="29"/>
                    <a:pt x="146" y="12"/>
                  </a:cubicBezTo>
                  <a:cubicBezTo>
                    <a:pt x="141" y="5"/>
                    <a:pt x="133" y="0"/>
                    <a:pt x="125" y="0"/>
                  </a:cubicBezTo>
                  <a:cubicBezTo>
                    <a:pt x="115" y="0"/>
                    <a:pt x="106" y="5"/>
                    <a:pt x="99" y="13"/>
                  </a:cubicBezTo>
                  <a:cubicBezTo>
                    <a:pt x="94" y="20"/>
                    <a:pt x="91" y="26"/>
                    <a:pt x="89" y="32"/>
                  </a:cubicBezTo>
                  <a:cubicBezTo>
                    <a:pt x="86" y="38"/>
                    <a:pt x="84" y="44"/>
                    <a:pt x="81" y="47"/>
                  </a:cubicBezTo>
                  <a:cubicBezTo>
                    <a:pt x="79" y="50"/>
                    <a:pt x="78" y="50"/>
                    <a:pt x="71" y="46"/>
                  </a:cubicBezTo>
                  <a:cubicBezTo>
                    <a:pt x="62" y="42"/>
                    <a:pt x="49" y="36"/>
                    <a:pt x="31" y="45"/>
                  </a:cubicBezTo>
                  <a:cubicBezTo>
                    <a:pt x="3" y="58"/>
                    <a:pt x="1" y="74"/>
                    <a:pt x="0" y="93"/>
                  </a:cubicBezTo>
                  <a:cubicBezTo>
                    <a:pt x="2" y="93"/>
                    <a:pt x="4" y="93"/>
                    <a:pt x="6" y="93"/>
                  </a:cubicBezTo>
                  <a:cubicBezTo>
                    <a:pt x="10" y="93"/>
                    <a:pt x="13" y="93"/>
                    <a:pt x="16" y="94"/>
                  </a:cubicBezTo>
                  <a:cubicBezTo>
                    <a:pt x="17" y="77"/>
                    <a:pt x="19" y="68"/>
                    <a:pt x="38" y="59"/>
                  </a:cubicBezTo>
                  <a:cubicBezTo>
                    <a:pt x="49" y="54"/>
                    <a:pt x="56" y="57"/>
                    <a:pt x="64" y="61"/>
                  </a:cubicBezTo>
                  <a:cubicBezTo>
                    <a:pt x="71" y="64"/>
                    <a:pt x="82" y="69"/>
                    <a:pt x="92" y="58"/>
                  </a:cubicBezTo>
                  <a:cubicBezTo>
                    <a:pt x="98" y="52"/>
                    <a:pt x="101" y="45"/>
                    <a:pt x="104" y="39"/>
                  </a:cubicBezTo>
                  <a:close/>
                </a:path>
              </a:pathLst>
            </a:custGeom>
            <a:solidFill>
              <a:srgbClr val="540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1" name="Freeform 683"/>
            <p:cNvSpPr>
              <a:spLocks/>
            </p:cNvSpPr>
            <p:nvPr/>
          </p:nvSpPr>
          <p:spPr bwMode="auto">
            <a:xfrm>
              <a:off x="4076" y="1258"/>
              <a:ext cx="340" cy="170"/>
            </a:xfrm>
            <a:custGeom>
              <a:avLst/>
              <a:gdLst>
                <a:gd name="T0" fmla="*/ 763 w 136"/>
                <a:gd name="T1" fmla="*/ 93 h 64"/>
                <a:gd name="T2" fmla="*/ 508 w 136"/>
                <a:gd name="T3" fmla="*/ 114 h 64"/>
                <a:gd name="T4" fmla="*/ 408 w 136"/>
                <a:gd name="T5" fmla="*/ 162 h 64"/>
                <a:gd name="T6" fmla="*/ 295 w 136"/>
                <a:gd name="T7" fmla="*/ 114 h 64"/>
                <a:gd name="T8" fmla="*/ 113 w 136"/>
                <a:gd name="T9" fmla="*/ 64 h 64"/>
                <a:gd name="T10" fmla="*/ 0 w 136"/>
                <a:gd name="T11" fmla="*/ 444 h 64"/>
                <a:gd name="T12" fmla="*/ 0 w 136"/>
                <a:gd name="T13" fmla="*/ 452 h 64"/>
                <a:gd name="T14" fmla="*/ 58 w 136"/>
                <a:gd name="T15" fmla="*/ 444 h 64"/>
                <a:gd name="T16" fmla="*/ 100 w 136"/>
                <a:gd name="T17" fmla="*/ 452 h 64"/>
                <a:gd name="T18" fmla="*/ 100 w 136"/>
                <a:gd name="T19" fmla="*/ 444 h 64"/>
                <a:gd name="T20" fmla="*/ 145 w 136"/>
                <a:gd name="T21" fmla="*/ 170 h 64"/>
                <a:gd name="T22" fmla="*/ 238 w 136"/>
                <a:gd name="T23" fmla="*/ 213 h 64"/>
                <a:gd name="T24" fmla="*/ 425 w 136"/>
                <a:gd name="T25" fmla="*/ 276 h 64"/>
                <a:gd name="T26" fmla="*/ 558 w 136"/>
                <a:gd name="T27" fmla="*/ 205 h 64"/>
                <a:gd name="T28" fmla="*/ 700 w 136"/>
                <a:gd name="T29" fmla="*/ 175 h 64"/>
                <a:gd name="T30" fmla="*/ 733 w 136"/>
                <a:gd name="T31" fmla="*/ 444 h 64"/>
                <a:gd name="T32" fmla="*/ 733 w 136"/>
                <a:gd name="T33" fmla="*/ 444 h 64"/>
                <a:gd name="T34" fmla="*/ 763 w 136"/>
                <a:gd name="T35" fmla="*/ 444 h 64"/>
                <a:gd name="T36" fmla="*/ 833 w 136"/>
                <a:gd name="T37" fmla="*/ 452 h 64"/>
                <a:gd name="T38" fmla="*/ 833 w 136"/>
                <a:gd name="T39" fmla="*/ 452 h 64"/>
                <a:gd name="T40" fmla="*/ 763 w 136"/>
                <a:gd name="T41" fmla="*/ 93 h 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6" h="64">
                  <a:moveTo>
                    <a:pt x="122" y="13"/>
                  </a:moveTo>
                  <a:cubicBezTo>
                    <a:pt x="106" y="0"/>
                    <a:pt x="91" y="9"/>
                    <a:pt x="81" y="16"/>
                  </a:cubicBezTo>
                  <a:cubicBezTo>
                    <a:pt x="75" y="19"/>
                    <a:pt x="70" y="22"/>
                    <a:pt x="65" y="23"/>
                  </a:cubicBezTo>
                  <a:cubicBezTo>
                    <a:pt x="59" y="24"/>
                    <a:pt x="53" y="20"/>
                    <a:pt x="47" y="16"/>
                  </a:cubicBezTo>
                  <a:cubicBezTo>
                    <a:pt x="39" y="11"/>
                    <a:pt x="30" y="5"/>
                    <a:pt x="18" y="9"/>
                  </a:cubicBezTo>
                  <a:cubicBezTo>
                    <a:pt x="0" y="14"/>
                    <a:pt x="0" y="41"/>
                    <a:pt x="0" y="6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3" y="63"/>
                    <a:pt x="6" y="63"/>
                    <a:pt x="9" y="63"/>
                  </a:cubicBezTo>
                  <a:cubicBezTo>
                    <a:pt x="11" y="63"/>
                    <a:pt x="14" y="63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51"/>
                    <a:pt x="16" y="26"/>
                    <a:pt x="23" y="24"/>
                  </a:cubicBezTo>
                  <a:cubicBezTo>
                    <a:pt x="27" y="23"/>
                    <a:pt x="31" y="25"/>
                    <a:pt x="38" y="30"/>
                  </a:cubicBezTo>
                  <a:cubicBezTo>
                    <a:pt x="46" y="35"/>
                    <a:pt x="56" y="41"/>
                    <a:pt x="68" y="39"/>
                  </a:cubicBezTo>
                  <a:cubicBezTo>
                    <a:pt x="76" y="37"/>
                    <a:pt x="82" y="33"/>
                    <a:pt x="89" y="29"/>
                  </a:cubicBezTo>
                  <a:cubicBezTo>
                    <a:pt x="101" y="22"/>
                    <a:pt x="106" y="20"/>
                    <a:pt x="112" y="25"/>
                  </a:cubicBezTo>
                  <a:cubicBezTo>
                    <a:pt x="119" y="31"/>
                    <a:pt x="119" y="43"/>
                    <a:pt x="117" y="63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9" y="63"/>
                    <a:pt x="120" y="63"/>
                    <a:pt x="122" y="63"/>
                  </a:cubicBezTo>
                  <a:cubicBezTo>
                    <a:pt x="126" y="63"/>
                    <a:pt x="130" y="64"/>
                    <a:pt x="133" y="64"/>
                  </a:cubicBezTo>
                  <a:cubicBezTo>
                    <a:pt x="133" y="64"/>
                    <a:pt x="133" y="64"/>
                    <a:pt x="133" y="64"/>
                  </a:cubicBezTo>
                  <a:cubicBezTo>
                    <a:pt x="135" y="43"/>
                    <a:pt x="136" y="24"/>
                    <a:pt x="122" y="13"/>
                  </a:cubicBezTo>
                  <a:close/>
                </a:path>
              </a:pathLst>
            </a:custGeom>
            <a:solidFill>
              <a:srgbClr val="540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2" name="Freeform 684"/>
            <p:cNvSpPr>
              <a:spLocks/>
            </p:cNvSpPr>
            <p:nvPr/>
          </p:nvSpPr>
          <p:spPr bwMode="auto">
            <a:xfrm>
              <a:off x="3756" y="900"/>
              <a:ext cx="147" cy="528"/>
            </a:xfrm>
            <a:custGeom>
              <a:avLst/>
              <a:gdLst>
                <a:gd name="T0" fmla="*/ 311 w 59"/>
                <a:gd name="T1" fmla="*/ 0 h 198"/>
                <a:gd name="T2" fmla="*/ 50 w 59"/>
                <a:gd name="T3" fmla="*/ 128 h 198"/>
                <a:gd name="T4" fmla="*/ 12 w 59"/>
                <a:gd name="T5" fmla="*/ 320 h 198"/>
                <a:gd name="T6" fmla="*/ 105 w 59"/>
                <a:gd name="T7" fmla="*/ 491 h 198"/>
                <a:gd name="T8" fmla="*/ 149 w 59"/>
                <a:gd name="T9" fmla="*/ 653 h 198"/>
                <a:gd name="T10" fmla="*/ 117 w 59"/>
                <a:gd name="T11" fmla="*/ 739 h 198"/>
                <a:gd name="T12" fmla="*/ 92 w 59"/>
                <a:gd name="T13" fmla="*/ 952 h 198"/>
                <a:gd name="T14" fmla="*/ 112 w 59"/>
                <a:gd name="T15" fmla="*/ 1011 h 198"/>
                <a:gd name="T16" fmla="*/ 130 w 59"/>
                <a:gd name="T17" fmla="*/ 1109 h 198"/>
                <a:gd name="T18" fmla="*/ 125 w 59"/>
                <a:gd name="T19" fmla="*/ 1245 h 198"/>
                <a:gd name="T20" fmla="*/ 105 w 59"/>
                <a:gd name="T21" fmla="*/ 1400 h 198"/>
                <a:gd name="T22" fmla="*/ 142 w 59"/>
                <a:gd name="T23" fmla="*/ 1400 h 198"/>
                <a:gd name="T24" fmla="*/ 204 w 59"/>
                <a:gd name="T25" fmla="*/ 1408 h 198"/>
                <a:gd name="T26" fmla="*/ 224 w 59"/>
                <a:gd name="T27" fmla="*/ 1259 h 198"/>
                <a:gd name="T28" fmla="*/ 229 w 59"/>
                <a:gd name="T29" fmla="*/ 1096 h 198"/>
                <a:gd name="T30" fmla="*/ 204 w 59"/>
                <a:gd name="T31" fmla="*/ 968 h 198"/>
                <a:gd name="T32" fmla="*/ 187 w 59"/>
                <a:gd name="T33" fmla="*/ 917 h 198"/>
                <a:gd name="T34" fmla="*/ 204 w 59"/>
                <a:gd name="T35" fmla="*/ 797 h 198"/>
                <a:gd name="T36" fmla="*/ 249 w 59"/>
                <a:gd name="T37" fmla="*/ 683 h 198"/>
                <a:gd name="T38" fmla="*/ 174 w 59"/>
                <a:gd name="T39" fmla="*/ 413 h 198"/>
                <a:gd name="T40" fmla="*/ 112 w 59"/>
                <a:gd name="T41" fmla="*/ 299 h 198"/>
                <a:gd name="T42" fmla="*/ 130 w 59"/>
                <a:gd name="T43" fmla="*/ 200 h 198"/>
                <a:gd name="T44" fmla="*/ 316 w 59"/>
                <a:gd name="T45" fmla="*/ 115 h 198"/>
                <a:gd name="T46" fmla="*/ 361 w 59"/>
                <a:gd name="T47" fmla="*/ 51 h 198"/>
                <a:gd name="T48" fmla="*/ 311 w 59"/>
                <a:gd name="T49" fmla="*/ 0 h 19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198">
                  <a:moveTo>
                    <a:pt x="50" y="0"/>
                  </a:moveTo>
                  <a:cubicBezTo>
                    <a:pt x="39" y="1"/>
                    <a:pt x="18" y="4"/>
                    <a:pt x="8" y="18"/>
                  </a:cubicBezTo>
                  <a:cubicBezTo>
                    <a:pt x="2" y="26"/>
                    <a:pt x="0" y="35"/>
                    <a:pt x="2" y="45"/>
                  </a:cubicBezTo>
                  <a:cubicBezTo>
                    <a:pt x="5" y="57"/>
                    <a:pt x="11" y="64"/>
                    <a:pt x="17" y="69"/>
                  </a:cubicBezTo>
                  <a:cubicBezTo>
                    <a:pt x="23" y="77"/>
                    <a:pt x="27" y="81"/>
                    <a:pt x="24" y="92"/>
                  </a:cubicBezTo>
                  <a:cubicBezTo>
                    <a:pt x="23" y="97"/>
                    <a:pt x="21" y="101"/>
                    <a:pt x="19" y="104"/>
                  </a:cubicBezTo>
                  <a:cubicBezTo>
                    <a:pt x="15" y="112"/>
                    <a:pt x="10" y="120"/>
                    <a:pt x="15" y="134"/>
                  </a:cubicBezTo>
                  <a:cubicBezTo>
                    <a:pt x="15" y="134"/>
                    <a:pt x="18" y="142"/>
                    <a:pt x="18" y="142"/>
                  </a:cubicBezTo>
                  <a:cubicBezTo>
                    <a:pt x="20" y="146"/>
                    <a:pt x="21" y="148"/>
                    <a:pt x="21" y="156"/>
                  </a:cubicBezTo>
                  <a:cubicBezTo>
                    <a:pt x="22" y="159"/>
                    <a:pt x="21" y="167"/>
                    <a:pt x="20" y="175"/>
                  </a:cubicBezTo>
                  <a:cubicBezTo>
                    <a:pt x="19" y="181"/>
                    <a:pt x="18" y="189"/>
                    <a:pt x="17" y="197"/>
                  </a:cubicBezTo>
                  <a:cubicBezTo>
                    <a:pt x="19" y="197"/>
                    <a:pt x="21" y="197"/>
                    <a:pt x="23" y="197"/>
                  </a:cubicBezTo>
                  <a:cubicBezTo>
                    <a:pt x="27" y="197"/>
                    <a:pt x="30" y="197"/>
                    <a:pt x="33" y="198"/>
                  </a:cubicBezTo>
                  <a:cubicBezTo>
                    <a:pt x="34" y="190"/>
                    <a:pt x="35" y="183"/>
                    <a:pt x="36" y="177"/>
                  </a:cubicBezTo>
                  <a:cubicBezTo>
                    <a:pt x="37" y="167"/>
                    <a:pt x="38" y="160"/>
                    <a:pt x="37" y="154"/>
                  </a:cubicBezTo>
                  <a:cubicBezTo>
                    <a:pt x="37" y="145"/>
                    <a:pt x="35" y="141"/>
                    <a:pt x="33" y="136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28" y="122"/>
                    <a:pt x="30" y="118"/>
                    <a:pt x="33" y="112"/>
                  </a:cubicBezTo>
                  <a:cubicBezTo>
                    <a:pt x="35" y="108"/>
                    <a:pt x="38" y="103"/>
                    <a:pt x="40" y="96"/>
                  </a:cubicBezTo>
                  <a:cubicBezTo>
                    <a:pt x="45" y="76"/>
                    <a:pt x="36" y="66"/>
                    <a:pt x="28" y="58"/>
                  </a:cubicBezTo>
                  <a:cubicBezTo>
                    <a:pt x="24" y="53"/>
                    <a:pt x="20" y="49"/>
                    <a:pt x="18" y="42"/>
                  </a:cubicBezTo>
                  <a:cubicBezTo>
                    <a:pt x="17" y="36"/>
                    <a:pt x="18" y="32"/>
                    <a:pt x="21" y="28"/>
                  </a:cubicBezTo>
                  <a:cubicBezTo>
                    <a:pt x="25" y="22"/>
                    <a:pt x="37" y="17"/>
                    <a:pt x="51" y="16"/>
                  </a:cubicBezTo>
                  <a:cubicBezTo>
                    <a:pt x="55" y="16"/>
                    <a:pt x="59" y="12"/>
                    <a:pt x="58" y="7"/>
                  </a:cubicBezTo>
                  <a:cubicBezTo>
                    <a:pt x="58" y="3"/>
                    <a:pt x="54" y="0"/>
                    <a:pt x="50" y="0"/>
                  </a:cubicBezTo>
                  <a:close/>
                </a:path>
              </a:pathLst>
            </a:custGeom>
            <a:solidFill>
              <a:srgbClr val="540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3" name="Freeform 685"/>
            <p:cNvSpPr>
              <a:spLocks/>
            </p:cNvSpPr>
            <p:nvPr/>
          </p:nvSpPr>
          <p:spPr bwMode="auto">
            <a:xfrm>
              <a:off x="3776" y="2303"/>
              <a:ext cx="350" cy="277"/>
            </a:xfrm>
            <a:custGeom>
              <a:avLst/>
              <a:gdLst>
                <a:gd name="T0" fmla="*/ 870 w 140"/>
                <a:gd name="T1" fmla="*/ 0 h 104"/>
                <a:gd name="T2" fmla="*/ 808 w 140"/>
                <a:gd name="T3" fmla="*/ 8 h 104"/>
                <a:gd name="T4" fmla="*/ 770 w 140"/>
                <a:gd name="T5" fmla="*/ 0 h 104"/>
                <a:gd name="T6" fmla="*/ 775 w 140"/>
                <a:gd name="T7" fmla="*/ 178 h 104"/>
                <a:gd name="T8" fmla="*/ 763 w 140"/>
                <a:gd name="T9" fmla="*/ 439 h 104"/>
                <a:gd name="T10" fmla="*/ 675 w 140"/>
                <a:gd name="T11" fmla="*/ 589 h 104"/>
                <a:gd name="T12" fmla="*/ 450 w 140"/>
                <a:gd name="T13" fmla="*/ 517 h 104"/>
                <a:gd name="T14" fmla="*/ 420 w 140"/>
                <a:gd name="T15" fmla="*/ 490 h 104"/>
                <a:gd name="T16" fmla="*/ 170 w 140"/>
                <a:gd name="T17" fmla="*/ 312 h 104"/>
                <a:gd name="T18" fmla="*/ 125 w 140"/>
                <a:gd name="T19" fmla="*/ 64 h 104"/>
                <a:gd name="T20" fmla="*/ 133 w 140"/>
                <a:gd name="T21" fmla="*/ 0 h 104"/>
                <a:gd name="T22" fmla="*/ 95 w 140"/>
                <a:gd name="T23" fmla="*/ 8 h 104"/>
                <a:gd name="T24" fmla="*/ 33 w 140"/>
                <a:gd name="T25" fmla="*/ 0 h 104"/>
                <a:gd name="T26" fmla="*/ 25 w 140"/>
                <a:gd name="T27" fmla="*/ 51 h 104"/>
                <a:gd name="T28" fmla="*/ 133 w 140"/>
                <a:gd name="T29" fmla="*/ 418 h 104"/>
                <a:gd name="T30" fmla="*/ 358 w 140"/>
                <a:gd name="T31" fmla="*/ 575 h 104"/>
                <a:gd name="T32" fmla="*/ 388 w 140"/>
                <a:gd name="T33" fmla="*/ 602 h 104"/>
                <a:gd name="T34" fmla="*/ 713 w 140"/>
                <a:gd name="T35" fmla="*/ 695 h 104"/>
                <a:gd name="T36" fmla="*/ 858 w 140"/>
                <a:gd name="T37" fmla="*/ 461 h 104"/>
                <a:gd name="T38" fmla="*/ 875 w 140"/>
                <a:gd name="T39" fmla="*/ 178 h 104"/>
                <a:gd name="T40" fmla="*/ 870 w 140"/>
                <a:gd name="T41" fmla="*/ 0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0" h="104">
                  <a:moveTo>
                    <a:pt x="139" y="0"/>
                  </a:moveTo>
                  <a:cubicBezTo>
                    <a:pt x="136" y="0"/>
                    <a:pt x="132" y="1"/>
                    <a:pt x="129" y="1"/>
                  </a:cubicBezTo>
                  <a:cubicBezTo>
                    <a:pt x="127" y="1"/>
                    <a:pt x="125" y="0"/>
                    <a:pt x="123" y="0"/>
                  </a:cubicBezTo>
                  <a:cubicBezTo>
                    <a:pt x="124" y="25"/>
                    <a:pt x="124" y="25"/>
                    <a:pt x="124" y="25"/>
                  </a:cubicBezTo>
                  <a:cubicBezTo>
                    <a:pt x="124" y="42"/>
                    <a:pt x="124" y="48"/>
                    <a:pt x="122" y="62"/>
                  </a:cubicBezTo>
                  <a:cubicBezTo>
                    <a:pt x="120" y="74"/>
                    <a:pt x="115" y="81"/>
                    <a:pt x="108" y="83"/>
                  </a:cubicBezTo>
                  <a:cubicBezTo>
                    <a:pt x="99" y="87"/>
                    <a:pt x="85" y="83"/>
                    <a:pt x="72" y="73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53" y="58"/>
                    <a:pt x="46" y="52"/>
                    <a:pt x="27" y="44"/>
                  </a:cubicBezTo>
                  <a:cubicBezTo>
                    <a:pt x="18" y="41"/>
                    <a:pt x="18" y="32"/>
                    <a:pt x="20" y="9"/>
                  </a:cubicBezTo>
                  <a:cubicBezTo>
                    <a:pt x="20" y="6"/>
                    <a:pt x="20" y="3"/>
                    <a:pt x="21" y="0"/>
                  </a:cubicBezTo>
                  <a:cubicBezTo>
                    <a:pt x="19" y="0"/>
                    <a:pt x="17" y="1"/>
                    <a:pt x="15" y="1"/>
                  </a:cubicBezTo>
                  <a:cubicBezTo>
                    <a:pt x="11" y="1"/>
                    <a:pt x="8" y="0"/>
                    <a:pt x="5" y="0"/>
                  </a:cubicBezTo>
                  <a:cubicBezTo>
                    <a:pt x="4" y="2"/>
                    <a:pt x="4" y="5"/>
                    <a:pt x="4" y="7"/>
                  </a:cubicBezTo>
                  <a:cubicBezTo>
                    <a:pt x="2" y="29"/>
                    <a:pt x="0" y="51"/>
                    <a:pt x="21" y="59"/>
                  </a:cubicBezTo>
                  <a:cubicBezTo>
                    <a:pt x="38" y="66"/>
                    <a:pt x="44" y="70"/>
                    <a:pt x="57" y="81"/>
                  </a:cubicBezTo>
                  <a:cubicBezTo>
                    <a:pt x="62" y="85"/>
                    <a:pt x="62" y="85"/>
                    <a:pt x="62" y="85"/>
                  </a:cubicBezTo>
                  <a:cubicBezTo>
                    <a:pt x="80" y="99"/>
                    <a:pt x="99" y="104"/>
                    <a:pt x="114" y="98"/>
                  </a:cubicBezTo>
                  <a:cubicBezTo>
                    <a:pt x="122" y="95"/>
                    <a:pt x="134" y="87"/>
                    <a:pt x="137" y="65"/>
                  </a:cubicBezTo>
                  <a:cubicBezTo>
                    <a:pt x="140" y="50"/>
                    <a:pt x="140" y="42"/>
                    <a:pt x="140" y="25"/>
                  </a:cubicBezTo>
                  <a:lnTo>
                    <a:pt x="139" y="0"/>
                  </a:lnTo>
                  <a:close/>
                </a:path>
              </a:pathLst>
            </a:custGeom>
            <a:solidFill>
              <a:srgbClr val="540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4" name="Freeform 686"/>
            <p:cNvSpPr>
              <a:spLocks/>
            </p:cNvSpPr>
            <p:nvPr/>
          </p:nvSpPr>
          <p:spPr bwMode="auto">
            <a:xfrm>
              <a:off x="4296" y="2300"/>
              <a:ext cx="482" cy="366"/>
            </a:xfrm>
            <a:custGeom>
              <a:avLst/>
              <a:gdLst>
                <a:gd name="T0" fmla="*/ 966 w 193"/>
                <a:gd name="T1" fmla="*/ 8 h 137"/>
                <a:gd name="T2" fmla="*/ 917 w 193"/>
                <a:gd name="T3" fmla="*/ 13 h 137"/>
                <a:gd name="T4" fmla="*/ 867 w 193"/>
                <a:gd name="T5" fmla="*/ 8 h 137"/>
                <a:gd name="T6" fmla="*/ 1016 w 193"/>
                <a:gd name="T7" fmla="*/ 457 h 137"/>
                <a:gd name="T8" fmla="*/ 1066 w 193"/>
                <a:gd name="T9" fmla="*/ 663 h 137"/>
                <a:gd name="T10" fmla="*/ 979 w 193"/>
                <a:gd name="T11" fmla="*/ 820 h 137"/>
                <a:gd name="T12" fmla="*/ 754 w 193"/>
                <a:gd name="T13" fmla="*/ 756 h 137"/>
                <a:gd name="T14" fmla="*/ 579 w 193"/>
                <a:gd name="T15" fmla="*/ 679 h 137"/>
                <a:gd name="T16" fmla="*/ 405 w 193"/>
                <a:gd name="T17" fmla="*/ 649 h 137"/>
                <a:gd name="T18" fmla="*/ 117 w 193"/>
                <a:gd name="T19" fmla="*/ 457 h 137"/>
                <a:gd name="T20" fmla="*/ 150 w 193"/>
                <a:gd name="T21" fmla="*/ 321 h 137"/>
                <a:gd name="T22" fmla="*/ 237 w 193"/>
                <a:gd name="T23" fmla="*/ 8 h 137"/>
                <a:gd name="T24" fmla="*/ 212 w 193"/>
                <a:gd name="T25" fmla="*/ 13 h 137"/>
                <a:gd name="T26" fmla="*/ 137 w 193"/>
                <a:gd name="T27" fmla="*/ 0 h 137"/>
                <a:gd name="T28" fmla="*/ 62 w 193"/>
                <a:gd name="T29" fmla="*/ 256 h 137"/>
                <a:gd name="T30" fmla="*/ 17 w 193"/>
                <a:gd name="T31" fmla="*/ 478 h 137"/>
                <a:gd name="T32" fmla="*/ 400 w 193"/>
                <a:gd name="T33" fmla="*/ 764 h 137"/>
                <a:gd name="T34" fmla="*/ 554 w 193"/>
                <a:gd name="T35" fmla="*/ 785 h 137"/>
                <a:gd name="T36" fmla="*/ 712 w 193"/>
                <a:gd name="T37" fmla="*/ 863 h 137"/>
                <a:gd name="T38" fmla="*/ 1024 w 193"/>
                <a:gd name="T39" fmla="*/ 927 h 137"/>
                <a:gd name="T40" fmla="*/ 1161 w 193"/>
                <a:gd name="T41" fmla="*/ 700 h 137"/>
                <a:gd name="T42" fmla="*/ 1091 w 193"/>
                <a:gd name="T43" fmla="*/ 385 h 137"/>
                <a:gd name="T44" fmla="*/ 966 w 193"/>
                <a:gd name="T45" fmla="*/ 8 h 1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3" h="137">
                  <a:moveTo>
                    <a:pt x="155" y="1"/>
                  </a:moveTo>
                  <a:cubicBezTo>
                    <a:pt x="152" y="1"/>
                    <a:pt x="150" y="2"/>
                    <a:pt x="147" y="2"/>
                  </a:cubicBezTo>
                  <a:cubicBezTo>
                    <a:pt x="144" y="2"/>
                    <a:pt x="141" y="1"/>
                    <a:pt x="139" y="1"/>
                  </a:cubicBezTo>
                  <a:cubicBezTo>
                    <a:pt x="140" y="38"/>
                    <a:pt x="153" y="53"/>
                    <a:pt x="163" y="64"/>
                  </a:cubicBezTo>
                  <a:cubicBezTo>
                    <a:pt x="171" y="74"/>
                    <a:pt x="175" y="78"/>
                    <a:pt x="171" y="93"/>
                  </a:cubicBezTo>
                  <a:cubicBezTo>
                    <a:pt x="167" y="105"/>
                    <a:pt x="163" y="113"/>
                    <a:pt x="157" y="115"/>
                  </a:cubicBezTo>
                  <a:cubicBezTo>
                    <a:pt x="149" y="119"/>
                    <a:pt x="135" y="113"/>
                    <a:pt x="121" y="106"/>
                  </a:cubicBezTo>
                  <a:cubicBezTo>
                    <a:pt x="112" y="102"/>
                    <a:pt x="103" y="98"/>
                    <a:pt x="93" y="95"/>
                  </a:cubicBezTo>
                  <a:cubicBezTo>
                    <a:pt x="85" y="92"/>
                    <a:pt x="75" y="92"/>
                    <a:pt x="65" y="91"/>
                  </a:cubicBezTo>
                  <a:cubicBezTo>
                    <a:pt x="39" y="89"/>
                    <a:pt x="23" y="86"/>
                    <a:pt x="19" y="64"/>
                  </a:cubicBezTo>
                  <a:cubicBezTo>
                    <a:pt x="17" y="56"/>
                    <a:pt x="19" y="52"/>
                    <a:pt x="24" y="45"/>
                  </a:cubicBezTo>
                  <a:cubicBezTo>
                    <a:pt x="29" y="36"/>
                    <a:pt x="36" y="24"/>
                    <a:pt x="38" y="1"/>
                  </a:cubicBezTo>
                  <a:cubicBezTo>
                    <a:pt x="37" y="1"/>
                    <a:pt x="35" y="2"/>
                    <a:pt x="34" y="2"/>
                  </a:cubicBezTo>
                  <a:cubicBezTo>
                    <a:pt x="30" y="2"/>
                    <a:pt x="26" y="1"/>
                    <a:pt x="22" y="0"/>
                  </a:cubicBezTo>
                  <a:cubicBezTo>
                    <a:pt x="21" y="19"/>
                    <a:pt x="15" y="28"/>
                    <a:pt x="10" y="36"/>
                  </a:cubicBezTo>
                  <a:cubicBezTo>
                    <a:pt x="5" y="44"/>
                    <a:pt x="0" y="53"/>
                    <a:pt x="3" y="67"/>
                  </a:cubicBezTo>
                  <a:cubicBezTo>
                    <a:pt x="9" y="103"/>
                    <a:pt x="40" y="105"/>
                    <a:pt x="64" y="107"/>
                  </a:cubicBezTo>
                  <a:cubicBezTo>
                    <a:pt x="73" y="108"/>
                    <a:pt x="82" y="108"/>
                    <a:pt x="89" y="110"/>
                  </a:cubicBezTo>
                  <a:cubicBezTo>
                    <a:pt x="97" y="113"/>
                    <a:pt x="106" y="117"/>
                    <a:pt x="114" y="121"/>
                  </a:cubicBezTo>
                  <a:cubicBezTo>
                    <a:pt x="132" y="129"/>
                    <a:pt x="149" y="137"/>
                    <a:pt x="164" y="130"/>
                  </a:cubicBezTo>
                  <a:cubicBezTo>
                    <a:pt x="174" y="125"/>
                    <a:pt x="181" y="115"/>
                    <a:pt x="186" y="98"/>
                  </a:cubicBezTo>
                  <a:cubicBezTo>
                    <a:pt x="193" y="74"/>
                    <a:pt x="183" y="64"/>
                    <a:pt x="175" y="54"/>
                  </a:cubicBezTo>
                  <a:cubicBezTo>
                    <a:pt x="166" y="44"/>
                    <a:pt x="155" y="32"/>
                    <a:pt x="155" y="1"/>
                  </a:cubicBezTo>
                  <a:close/>
                </a:path>
              </a:pathLst>
            </a:custGeom>
            <a:solidFill>
              <a:srgbClr val="540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5" name="Freeform 687"/>
            <p:cNvSpPr>
              <a:spLocks/>
            </p:cNvSpPr>
            <p:nvPr/>
          </p:nvSpPr>
          <p:spPr bwMode="auto">
            <a:xfrm>
              <a:off x="4918" y="2300"/>
              <a:ext cx="340" cy="307"/>
            </a:xfrm>
            <a:custGeom>
              <a:avLst/>
              <a:gdLst>
                <a:gd name="T0" fmla="*/ 845 w 136"/>
                <a:gd name="T1" fmla="*/ 8 h 115"/>
                <a:gd name="T2" fmla="*/ 783 w 136"/>
                <a:gd name="T3" fmla="*/ 13 h 115"/>
                <a:gd name="T4" fmla="*/ 745 w 136"/>
                <a:gd name="T5" fmla="*/ 8 h 115"/>
                <a:gd name="T6" fmla="*/ 745 w 136"/>
                <a:gd name="T7" fmla="*/ 77 h 115"/>
                <a:gd name="T8" fmla="*/ 745 w 136"/>
                <a:gd name="T9" fmla="*/ 158 h 115"/>
                <a:gd name="T10" fmla="*/ 725 w 136"/>
                <a:gd name="T11" fmla="*/ 278 h 115"/>
                <a:gd name="T12" fmla="*/ 695 w 136"/>
                <a:gd name="T13" fmla="*/ 342 h 115"/>
                <a:gd name="T14" fmla="*/ 608 w 136"/>
                <a:gd name="T15" fmla="*/ 571 h 115"/>
                <a:gd name="T16" fmla="*/ 395 w 136"/>
                <a:gd name="T17" fmla="*/ 662 h 115"/>
                <a:gd name="T18" fmla="*/ 383 w 136"/>
                <a:gd name="T19" fmla="*/ 657 h 115"/>
                <a:gd name="T20" fmla="*/ 150 w 136"/>
                <a:gd name="T21" fmla="*/ 406 h 115"/>
                <a:gd name="T22" fmla="*/ 163 w 136"/>
                <a:gd name="T23" fmla="*/ 334 h 115"/>
                <a:gd name="T24" fmla="*/ 175 w 136"/>
                <a:gd name="T25" fmla="*/ 179 h 115"/>
                <a:gd name="T26" fmla="*/ 133 w 136"/>
                <a:gd name="T27" fmla="*/ 85 h 115"/>
                <a:gd name="T28" fmla="*/ 100 w 136"/>
                <a:gd name="T29" fmla="*/ 8 h 115"/>
                <a:gd name="T30" fmla="*/ 75 w 136"/>
                <a:gd name="T31" fmla="*/ 13 h 115"/>
                <a:gd name="T32" fmla="*/ 0 w 136"/>
                <a:gd name="T33" fmla="*/ 0 h 115"/>
                <a:gd name="T34" fmla="*/ 58 w 136"/>
                <a:gd name="T35" fmla="*/ 163 h 115"/>
                <a:gd name="T36" fmla="*/ 75 w 136"/>
                <a:gd name="T37" fmla="*/ 200 h 115"/>
                <a:gd name="T38" fmla="*/ 70 w 136"/>
                <a:gd name="T39" fmla="*/ 307 h 115"/>
                <a:gd name="T40" fmla="*/ 50 w 136"/>
                <a:gd name="T41" fmla="*/ 392 h 115"/>
                <a:gd name="T42" fmla="*/ 363 w 136"/>
                <a:gd name="T43" fmla="*/ 769 h 115"/>
                <a:gd name="T44" fmla="*/ 383 w 136"/>
                <a:gd name="T45" fmla="*/ 777 h 115"/>
                <a:gd name="T46" fmla="*/ 700 w 136"/>
                <a:gd name="T47" fmla="*/ 598 h 115"/>
                <a:gd name="T48" fmla="*/ 775 w 136"/>
                <a:gd name="T49" fmla="*/ 398 h 115"/>
                <a:gd name="T50" fmla="*/ 813 w 136"/>
                <a:gd name="T51" fmla="*/ 328 h 115"/>
                <a:gd name="T52" fmla="*/ 820 w 136"/>
                <a:gd name="T53" fmla="*/ 328 h 115"/>
                <a:gd name="T54" fmla="*/ 845 w 136"/>
                <a:gd name="T55" fmla="*/ 72 h 115"/>
                <a:gd name="T56" fmla="*/ 845 w 136"/>
                <a:gd name="T57" fmla="*/ 8 h 11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6" h="115">
                  <a:moveTo>
                    <a:pt x="135" y="1"/>
                  </a:moveTo>
                  <a:cubicBezTo>
                    <a:pt x="132" y="1"/>
                    <a:pt x="128" y="2"/>
                    <a:pt x="125" y="2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9" y="6"/>
                    <a:pt x="119" y="11"/>
                    <a:pt x="119" y="11"/>
                  </a:cubicBezTo>
                  <a:cubicBezTo>
                    <a:pt x="119" y="15"/>
                    <a:pt x="119" y="19"/>
                    <a:pt x="119" y="22"/>
                  </a:cubicBezTo>
                  <a:cubicBezTo>
                    <a:pt x="119" y="28"/>
                    <a:pt x="119" y="33"/>
                    <a:pt x="116" y="39"/>
                  </a:cubicBezTo>
                  <a:cubicBezTo>
                    <a:pt x="116" y="40"/>
                    <a:pt x="111" y="48"/>
                    <a:pt x="111" y="48"/>
                  </a:cubicBezTo>
                  <a:cubicBezTo>
                    <a:pt x="105" y="58"/>
                    <a:pt x="101" y="63"/>
                    <a:pt x="97" y="80"/>
                  </a:cubicBezTo>
                  <a:cubicBezTo>
                    <a:pt x="92" y="97"/>
                    <a:pt x="90" y="97"/>
                    <a:pt x="63" y="93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26" y="87"/>
                    <a:pt x="22" y="72"/>
                    <a:pt x="24" y="57"/>
                  </a:cubicBezTo>
                  <a:cubicBezTo>
                    <a:pt x="24" y="53"/>
                    <a:pt x="25" y="50"/>
                    <a:pt x="26" y="47"/>
                  </a:cubicBezTo>
                  <a:cubicBezTo>
                    <a:pt x="28" y="41"/>
                    <a:pt x="30" y="34"/>
                    <a:pt x="28" y="25"/>
                  </a:cubicBezTo>
                  <a:cubicBezTo>
                    <a:pt x="26" y="18"/>
                    <a:pt x="23" y="15"/>
                    <a:pt x="21" y="12"/>
                  </a:cubicBezTo>
                  <a:cubicBezTo>
                    <a:pt x="18" y="10"/>
                    <a:pt x="16" y="8"/>
                    <a:pt x="16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7" y="2"/>
                    <a:pt x="3" y="1"/>
                    <a:pt x="0" y="0"/>
                  </a:cubicBezTo>
                  <a:cubicBezTo>
                    <a:pt x="0" y="13"/>
                    <a:pt x="5" y="19"/>
                    <a:pt x="9" y="23"/>
                  </a:cubicBezTo>
                  <a:cubicBezTo>
                    <a:pt x="11" y="25"/>
                    <a:pt x="12" y="26"/>
                    <a:pt x="12" y="28"/>
                  </a:cubicBezTo>
                  <a:cubicBezTo>
                    <a:pt x="13" y="34"/>
                    <a:pt x="12" y="38"/>
                    <a:pt x="11" y="43"/>
                  </a:cubicBezTo>
                  <a:cubicBezTo>
                    <a:pt x="10" y="46"/>
                    <a:pt x="9" y="50"/>
                    <a:pt x="8" y="55"/>
                  </a:cubicBezTo>
                  <a:cubicBezTo>
                    <a:pt x="5" y="85"/>
                    <a:pt x="22" y="103"/>
                    <a:pt x="58" y="108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86" y="112"/>
                    <a:pt x="104" y="115"/>
                    <a:pt x="112" y="84"/>
                  </a:cubicBezTo>
                  <a:cubicBezTo>
                    <a:pt x="116" y="70"/>
                    <a:pt x="119" y="66"/>
                    <a:pt x="124" y="56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30" y="46"/>
                    <a:pt x="131" y="46"/>
                    <a:pt x="131" y="46"/>
                  </a:cubicBezTo>
                  <a:cubicBezTo>
                    <a:pt x="136" y="34"/>
                    <a:pt x="136" y="23"/>
                    <a:pt x="135" y="10"/>
                  </a:cubicBezTo>
                  <a:lnTo>
                    <a:pt x="135" y="1"/>
                  </a:lnTo>
                  <a:close/>
                </a:path>
              </a:pathLst>
            </a:custGeom>
            <a:solidFill>
              <a:srgbClr val="540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6" name="Freeform 688"/>
            <p:cNvSpPr>
              <a:spLocks/>
            </p:cNvSpPr>
            <p:nvPr/>
          </p:nvSpPr>
          <p:spPr bwMode="auto">
            <a:xfrm>
              <a:off x="5396" y="2303"/>
              <a:ext cx="220" cy="653"/>
            </a:xfrm>
            <a:custGeom>
              <a:avLst/>
              <a:gdLst>
                <a:gd name="T0" fmla="*/ 470 w 88"/>
                <a:gd name="T1" fmla="*/ 1626 h 245"/>
                <a:gd name="T2" fmla="*/ 413 w 88"/>
                <a:gd name="T3" fmla="*/ 1583 h 245"/>
                <a:gd name="T4" fmla="*/ 163 w 88"/>
                <a:gd name="T5" fmla="*/ 1157 h 245"/>
                <a:gd name="T6" fmla="*/ 325 w 88"/>
                <a:gd name="T7" fmla="*/ 917 h 245"/>
                <a:gd name="T8" fmla="*/ 500 w 88"/>
                <a:gd name="T9" fmla="*/ 456 h 245"/>
                <a:gd name="T10" fmla="*/ 400 w 88"/>
                <a:gd name="T11" fmla="*/ 184 h 245"/>
                <a:gd name="T12" fmla="*/ 333 w 88"/>
                <a:gd name="T13" fmla="*/ 0 h 245"/>
                <a:gd name="T14" fmla="*/ 300 w 88"/>
                <a:gd name="T15" fmla="*/ 8 h 245"/>
                <a:gd name="T16" fmla="*/ 233 w 88"/>
                <a:gd name="T17" fmla="*/ 0 h 245"/>
                <a:gd name="T18" fmla="*/ 313 w 88"/>
                <a:gd name="T19" fmla="*/ 243 h 245"/>
                <a:gd name="T20" fmla="*/ 408 w 88"/>
                <a:gd name="T21" fmla="*/ 490 h 245"/>
                <a:gd name="T22" fmla="*/ 258 w 88"/>
                <a:gd name="T23" fmla="*/ 832 h 245"/>
                <a:gd name="T24" fmla="*/ 70 w 88"/>
                <a:gd name="T25" fmla="*/ 1122 h 245"/>
                <a:gd name="T26" fmla="*/ 358 w 88"/>
                <a:gd name="T27" fmla="*/ 1676 h 245"/>
                <a:gd name="T28" fmla="*/ 413 w 88"/>
                <a:gd name="T29" fmla="*/ 1719 h 245"/>
                <a:gd name="T30" fmla="*/ 483 w 88"/>
                <a:gd name="T31" fmla="*/ 1706 h 245"/>
                <a:gd name="T32" fmla="*/ 470 w 88"/>
                <a:gd name="T33" fmla="*/ 1626 h 2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8" h="245">
                  <a:moveTo>
                    <a:pt x="75" y="229"/>
                  </a:moveTo>
                  <a:cubicBezTo>
                    <a:pt x="66" y="223"/>
                    <a:pt x="66" y="223"/>
                    <a:pt x="66" y="223"/>
                  </a:cubicBezTo>
                  <a:cubicBezTo>
                    <a:pt x="36" y="202"/>
                    <a:pt x="19" y="188"/>
                    <a:pt x="26" y="163"/>
                  </a:cubicBezTo>
                  <a:cubicBezTo>
                    <a:pt x="30" y="150"/>
                    <a:pt x="40" y="139"/>
                    <a:pt x="52" y="129"/>
                  </a:cubicBezTo>
                  <a:cubicBezTo>
                    <a:pt x="69" y="112"/>
                    <a:pt x="88" y="93"/>
                    <a:pt x="80" y="64"/>
                  </a:cubicBezTo>
                  <a:cubicBezTo>
                    <a:pt x="75" y="45"/>
                    <a:pt x="69" y="34"/>
                    <a:pt x="64" y="26"/>
                  </a:cubicBezTo>
                  <a:cubicBezTo>
                    <a:pt x="59" y="18"/>
                    <a:pt x="55" y="11"/>
                    <a:pt x="53" y="0"/>
                  </a:cubicBezTo>
                  <a:cubicBezTo>
                    <a:pt x="52" y="0"/>
                    <a:pt x="50" y="1"/>
                    <a:pt x="48" y="1"/>
                  </a:cubicBezTo>
                  <a:cubicBezTo>
                    <a:pt x="44" y="1"/>
                    <a:pt x="40" y="0"/>
                    <a:pt x="37" y="0"/>
                  </a:cubicBezTo>
                  <a:cubicBezTo>
                    <a:pt x="39" y="15"/>
                    <a:pt x="44" y="24"/>
                    <a:pt x="50" y="34"/>
                  </a:cubicBezTo>
                  <a:cubicBezTo>
                    <a:pt x="54" y="42"/>
                    <a:pt x="60" y="52"/>
                    <a:pt x="65" y="69"/>
                  </a:cubicBezTo>
                  <a:cubicBezTo>
                    <a:pt x="70" y="89"/>
                    <a:pt x="57" y="102"/>
                    <a:pt x="41" y="117"/>
                  </a:cubicBezTo>
                  <a:cubicBezTo>
                    <a:pt x="28" y="129"/>
                    <a:pt x="15" y="141"/>
                    <a:pt x="11" y="158"/>
                  </a:cubicBezTo>
                  <a:cubicBezTo>
                    <a:pt x="0" y="196"/>
                    <a:pt x="29" y="216"/>
                    <a:pt x="57" y="236"/>
                  </a:cubicBezTo>
                  <a:cubicBezTo>
                    <a:pt x="66" y="242"/>
                    <a:pt x="66" y="242"/>
                    <a:pt x="66" y="242"/>
                  </a:cubicBezTo>
                  <a:cubicBezTo>
                    <a:pt x="69" y="245"/>
                    <a:pt x="74" y="244"/>
                    <a:pt x="77" y="240"/>
                  </a:cubicBezTo>
                  <a:cubicBezTo>
                    <a:pt x="79" y="237"/>
                    <a:pt x="79" y="232"/>
                    <a:pt x="75" y="229"/>
                  </a:cubicBezTo>
                  <a:close/>
                </a:path>
              </a:pathLst>
            </a:custGeom>
            <a:solidFill>
              <a:srgbClr val="54005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7" name="Freeform 689"/>
            <p:cNvSpPr>
              <a:spLocks/>
            </p:cNvSpPr>
            <p:nvPr/>
          </p:nvSpPr>
          <p:spPr bwMode="auto">
            <a:xfrm>
              <a:off x="4083" y="1279"/>
              <a:ext cx="60" cy="99"/>
            </a:xfrm>
            <a:custGeom>
              <a:avLst/>
              <a:gdLst>
                <a:gd name="T0" fmla="*/ 150 w 24"/>
                <a:gd name="T1" fmla="*/ 21 h 37"/>
                <a:gd name="T2" fmla="*/ 0 w 24"/>
                <a:gd name="T3" fmla="*/ 265 h 37"/>
                <a:gd name="T4" fmla="*/ 150 w 24"/>
                <a:gd name="T5" fmla="*/ 21 h 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37">
                  <a:moveTo>
                    <a:pt x="24" y="3"/>
                  </a:moveTo>
                  <a:cubicBezTo>
                    <a:pt x="12" y="0"/>
                    <a:pt x="2" y="7"/>
                    <a:pt x="0" y="37"/>
                  </a:cubicBezTo>
                  <a:cubicBezTo>
                    <a:pt x="3" y="25"/>
                    <a:pt x="6" y="4"/>
                    <a:pt x="24" y="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8" name="Freeform 690"/>
            <p:cNvSpPr>
              <a:spLocks/>
            </p:cNvSpPr>
            <p:nvPr/>
          </p:nvSpPr>
          <p:spPr bwMode="auto">
            <a:xfrm>
              <a:off x="4236" y="1290"/>
              <a:ext cx="75" cy="40"/>
            </a:xfrm>
            <a:custGeom>
              <a:avLst/>
              <a:gdLst>
                <a:gd name="T0" fmla="*/ 0 w 30"/>
                <a:gd name="T1" fmla="*/ 99 h 15"/>
                <a:gd name="T2" fmla="*/ 188 w 30"/>
                <a:gd name="T3" fmla="*/ 0 h 15"/>
                <a:gd name="T4" fmla="*/ 0 w 30"/>
                <a:gd name="T5" fmla="*/ 99 h 1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0" h="15">
                  <a:moveTo>
                    <a:pt x="0" y="14"/>
                  </a:moveTo>
                  <a:cubicBezTo>
                    <a:pt x="13" y="15"/>
                    <a:pt x="23" y="6"/>
                    <a:pt x="30" y="0"/>
                  </a:cubicBezTo>
                  <a:cubicBezTo>
                    <a:pt x="25" y="3"/>
                    <a:pt x="6" y="15"/>
                    <a:pt x="0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29" name="Freeform 691"/>
            <p:cNvSpPr>
              <a:spLocks/>
            </p:cNvSpPr>
            <p:nvPr/>
          </p:nvSpPr>
          <p:spPr bwMode="auto">
            <a:xfrm>
              <a:off x="3758" y="911"/>
              <a:ext cx="95" cy="99"/>
            </a:xfrm>
            <a:custGeom>
              <a:avLst/>
              <a:gdLst>
                <a:gd name="T0" fmla="*/ 238 w 38"/>
                <a:gd name="T1" fmla="*/ 0 h 37"/>
                <a:gd name="T2" fmla="*/ 20 w 38"/>
                <a:gd name="T3" fmla="*/ 265 h 37"/>
                <a:gd name="T4" fmla="*/ 238 w 38"/>
                <a:gd name="T5" fmla="*/ 0 h 3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8" h="37">
                  <a:moveTo>
                    <a:pt x="38" y="0"/>
                  </a:moveTo>
                  <a:cubicBezTo>
                    <a:pt x="25" y="3"/>
                    <a:pt x="0" y="11"/>
                    <a:pt x="3" y="37"/>
                  </a:cubicBezTo>
                  <a:cubicBezTo>
                    <a:pt x="5" y="27"/>
                    <a:pt x="6" y="11"/>
                    <a:pt x="3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0" name="Freeform 692"/>
            <p:cNvSpPr>
              <a:spLocks/>
            </p:cNvSpPr>
            <p:nvPr/>
          </p:nvSpPr>
          <p:spPr bwMode="auto">
            <a:xfrm>
              <a:off x="4591" y="975"/>
              <a:ext cx="180" cy="179"/>
            </a:xfrm>
            <a:custGeom>
              <a:avLst/>
              <a:gdLst>
                <a:gd name="T0" fmla="*/ 450 w 72"/>
                <a:gd name="T1" fmla="*/ 35 h 67"/>
                <a:gd name="T2" fmla="*/ 0 w 72"/>
                <a:gd name="T3" fmla="*/ 478 h 67"/>
                <a:gd name="T4" fmla="*/ 450 w 72"/>
                <a:gd name="T5" fmla="*/ 35 h 6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72" h="67">
                  <a:moveTo>
                    <a:pt x="72" y="5"/>
                  </a:moveTo>
                  <a:cubicBezTo>
                    <a:pt x="30" y="0"/>
                    <a:pt x="0" y="46"/>
                    <a:pt x="0" y="67"/>
                  </a:cubicBezTo>
                  <a:cubicBezTo>
                    <a:pt x="4" y="53"/>
                    <a:pt x="24" y="7"/>
                    <a:pt x="72" y="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1" name="Freeform 693"/>
            <p:cNvSpPr>
              <a:spLocks/>
            </p:cNvSpPr>
            <p:nvPr/>
          </p:nvSpPr>
          <p:spPr bwMode="auto">
            <a:xfrm>
              <a:off x="4871" y="1204"/>
              <a:ext cx="75" cy="198"/>
            </a:xfrm>
            <a:custGeom>
              <a:avLst/>
              <a:gdLst>
                <a:gd name="T0" fmla="*/ 125 w 30"/>
                <a:gd name="T1" fmla="*/ 273 h 74"/>
                <a:gd name="T2" fmla="*/ 163 w 30"/>
                <a:gd name="T3" fmla="*/ 530 h 74"/>
                <a:gd name="T4" fmla="*/ 95 w 30"/>
                <a:gd name="T5" fmla="*/ 257 h 74"/>
                <a:gd name="T6" fmla="*/ 0 w 30"/>
                <a:gd name="T7" fmla="*/ 0 h 74"/>
                <a:gd name="T8" fmla="*/ 125 w 30"/>
                <a:gd name="T9" fmla="*/ 273 h 7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74">
                  <a:moveTo>
                    <a:pt x="20" y="38"/>
                  </a:moveTo>
                  <a:cubicBezTo>
                    <a:pt x="30" y="51"/>
                    <a:pt x="27" y="63"/>
                    <a:pt x="26" y="74"/>
                  </a:cubicBezTo>
                  <a:cubicBezTo>
                    <a:pt x="28" y="54"/>
                    <a:pt x="26" y="49"/>
                    <a:pt x="15" y="36"/>
                  </a:cubicBezTo>
                  <a:cubicBezTo>
                    <a:pt x="5" y="23"/>
                    <a:pt x="0" y="13"/>
                    <a:pt x="0" y="0"/>
                  </a:cubicBezTo>
                  <a:cubicBezTo>
                    <a:pt x="1" y="7"/>
                    <a:pt x="7" y="24"/>
                    <a:pt x="20" y="3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2" name="Freeform 694"/>
            <p:cNvSpPr>
              <a:spLocks/>
            </p:cNvSpPr>
            <p:nvPr/>
          </p:nvSpPr>
          <p:spPr bwMode="auto">
            <a:xfrm>
              <a:off x="5226" y="1300"/>
              <a:ext cx="77" cy="102"/>
            </a:xfrm>
            <a:custGeom>
              <a:avLst/>
              <a:gdLst>
                <a:gd name="T0" fmla="*/ 191 w 31"/>
                <a:gd name="T1" fmla="*/ 0 h 38"/>
                <a:gd name="T2" fmla="*/ 0 w 31"/>
                <a:gd name="T3" fmla="*/ 274 h 38"/>
                <a:gd name="T4" fmla="*/ 191 w 31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31" h="38">
                  <a:moveTo>
                    <a:pt x="31" y="0"/>
                  </a:moveTo>
                  <a:cubicBezTo>
                    <a:pt x="4" y="13"/>
                    <a:pt x="2" y="25"/>
                    <a:pt x="0" y="38"/>
                  </a:cubicBezTo>
                  <a:cubicBezTo>
                    <a:pt x="5" y="26"/>
                    <a:pt x="7" y="15"/>
                    <a:pt x="3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3" name="Freeform 695"/>
            <p:cNvSpPr>
              <a:spLocks/>
            </p:cNvSpPr>
            <p:nvPr/>
          </p:nvSpPr>
          <p:spPr bwMode="auto">
            <a:xfrm>
              <a:off x="5441" y="1191"/>
              <a:ext cx="70" cy="77"/>
            </a:xfrm>
            <a:custGeom>
              <a:avLst/>
              <a:gdLst>
                <a:gd name="T0" fmla="*/ 175 w 28"/>
                <a:gd name="T1" fmla="*/ 0 h 29"/>
                <a:gd name="T2" fmla="*/ 0 w 28"/>
                <a:gd name="T3" fmla="*/ 204 h 29"/>
                <a:gd name="T4" fmla="*/ 175 w 28"/>
                <a:gd name="T5" fmla="*/ 0 h 29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8" h="29">
                  <a:moveTo>
                    <a:pt x="28" y="0"/>
                  </a:moveTo>
                  <a:cubicBezTo>
                    <a:pt x="18" y="1"/>
                    <a:pt x="12" y="5"/>
                    <a:pt x="0" y="29"/>
                  </a:cubicBezTo>
                  <a:cubicBezTo>
                    <a:pt x="7" y="20"/>
                    <a:pt x="15" y="1"/>
                    <a:pt x="2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4" name="Freeform 696"/>
            <p:cNvSpPr>
              <a:spLocks/>
            </p:cNvSpPr>
            <p:nvPr/>
          </p:nvSpPr>
          <p:spPr bwMode="auto">
            <a:xfrm>
              <a:off x="3978" y="2452"/>
              <a:ext cx="113" cy="147"/>
            </a:xfrm>
            <a:custGeom>
              <a:avLst/>
              <a:gdLst>
                <a:gd name="T0" fmla="*/ 0 w 45"/>
                <a:gd name="T1" fmla="*/ 179 h 55"/>
                <a:gd name="T2" fmla="*/ 284 w 45"/>
                <a:gd name="T3" fmla="*/ 0 h 55"/>
                <a:gd name="T4" fmla="*/ 0 w 45"/>
                <a:gd name="T5" fmla="*/ 179 h 55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45" h="55">
                  <a:moveTo>
                    <a:pt x="0" y="25"/>
                  </a:moveTo>
                  <a:cubicBezTo>
                    <a:pt x="10" y="32"/>
                    <a:pt x="40" y="46"/>
                    <a:pt x="45" y="0"/>
                  </a:cubicBezTo>
                  <a:cubicBezTo>
                    <a:pt x="45" y="12"/>
                    <a:pt x="40" y="55"/>
                    <a:pt x="0" y="2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5" name="Freeform 697"/>
            <p:cNvSpPr>
              <a:spLocks/>
            </p:cNvSpPr>
            <p:nvPr/>
          </p:nvSpPr>
          <p:spPr bwMode="auto">
            <a:xfrm>
              <a:off x="4651" y="2343"/>
              <a:ext cx="60" cy="125"/>
            </a:xfrm>
            <a:custGeom>
              <a:avLst/>
              <a:gdLst>
                <a:gd name="T0" fmla="*/ 150 w 24"/>
                <a:gd name="T1" fmla="*/ 332 h 47"/>
                <a:gd name="T2" fmla="*/ 0 w 24"/>
                <a:gd name="T3" fmla="*/ 0 h 47"/>
                <a:gd name="T4" fmla="*/ 150 w 24"/>
                <a:gd name="T5" fmla="*/ 332 h 47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24" h="47">
                  <a:moveTo>
                    <a:pt x="24" y="47"/>
                  </a:moveTo>
                  <a:cubicBezTo>
                    <a:pt x="10" y="32"/>
                    <a:pt x="2" y="14"/>
                    <a:pt x="0" y="0"/>
                  </a:cubicBezTo>
                  <a:cubicBezTo>
                    <a:pt x="4" y="8"/>
                    <a:pt x="16" y="38"/>
                    <a:pt x="24" y="47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698"/>
            <p:cNvSpPr>
              <a:spLocks/>
            </p:cNvSpPr>
            <p:nvPr/>
          </p:nvSpPr>
          <p:spPr bwMode="auto">
            <a:xfrm>
              <a:off x="4453" y="2551"/>
              <a:ext cx="258" cy="83"/>
            </a:xfrm>
            <a:custGeom>
              <a:avLst/>
              <a:gdLst>
                <a:gd name="T0" fmla="*/ 458 w 103"/>
                <a:gd name="T1" fmla="*/ 171 h 31"/>
                <a:gd name="T2" fmla="*/ 646 w 103"/>
                <a:gd name="T3" fmla="*/ 123 h 31"/>
                <a:gd name="T4" fmla="*/ 351 w 103"/>
                <a:gd name="T5" fmla="*/ 99 h 31"/>
                <a:gd name="T6" fmla="*/ 0 w 103"/>
                <a:gd name="T7" fmla="*/ 0 h 31"/>
                <a:gd name="T8" fmla="*/ 338 w 103"/>
                <a:gd name="T9" fmla="*/ 107 h 31"/>
                <a:gd name="T10" fmla="*/ 458 w 103"/>
                <a:gd name="T11" fmla="*/ 171 h 31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103" h="31">
                  <a:moveTo>
                    <a:pt x="73" y="24"/>
                  </a:moveTo>
                  <a:cubicBezTo>
                    <a:pt x="89" y="31"/>
                    <a:pt x="97" y="26"/>
                    <a:pt x="103" y="17"/>
                  </a:cubicBezTo>
                  <a:cubicBezTo>
                    <a:pt x="89" y="29"/>
                    <a:pt x="89" y="28"/>
                    <a:pt x="56" y="14"/>
                  </a:cubicBezTo>
                  <a:cubicBezTo>
                    <a:pt x="23" y="0"/>
                    <a:pt x="14" y="1"/>
                    <a:pt x="0" y="0"/>
                  </a:cubicBezTo>
                  <a:cubicBezTo>
                    <a:pt x="12" y="2"/>
                    <a:pt x="38" y="8"/>
                    <a:pt x="54" y="15"/>
                  </a:cubicBezTo>
                  <a:cubicBezTo>
                    <a:pt x="69" y="23"/>
                    <a:pt x="69" y="22"/>
                    <a:pt x="73" y="2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699"/>
            <p:cNvSpPr>
              <a:spLocks/>
            </p:cNvSpPr>
            <p:nvPr/>
          </p:nvSpPr>
          <p:spPr bwMode="auto">
            <a:xfrm>
              <a:off x="5166" y="2354"/>
              <a:ext cx="65" cy="162"/>
            </a:xfrm>
            <a:custGeom>
              <a:avLst/>
              <a:gdLst>
                <a:gd name="T0" fmla="*/ 145 w 26"/>
                <a:gd name="T1" fmla="*/ 0 h 61"/>
                <a:gd name="T2" fmla="*/ 108 w 26"/>
                <a:gd name="T3" fmla="*/ 170 h 61"/>
                <a:gd name="T4" fmla="*/ 0 w 26"/>
                <a:gd name="T5" fmla="*/ 430 h 61"/>
                <a:gd name="T6" fmla="*/ 113 w 26"/>
                <a:gd name="T7" fmla="*/ 183 h 61"/>
                <a:gd name="T8" fmla="*/ 145 w 26"/>
                <a:gd name="T9" fmla="*/ 0 h 61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26" h="61">
                  <a:moveTo>
                    <a:pt x="23" y="0"/>
                  </a:moveTo>
                  <a:cubicBezTo>
                    <a:pt x="24" y="9"/>
                    <a:pt x="25" y="14"/>
                    <a:pt x="17" y="24"/>
                  </a:cubicBezTo>
                  <a:cubicBezTo>
                    <a:pt x="10" y="34"/>
                    <a:pt x="5" y="44"/>
                    <a:pt x="0" y="61"/>
                  </a:cubicBezTo>
                  <a:cubicBezTo>
                    <a:pt x="2" y="54"/>
                    <a:pt x="10" y="34"/>
                    <a:pt x="18" y="26"/>
                  </a:cubicBezTo>
                  <a:cubicBezTo>
                    <a:pt x="26" y="18"/>
                    <a:pt x="24" y="8"/>
                    <a:pt x="2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700"/>
            <p:cNvSpPr>
              <a:spLocks/>
            </p:cNvSpPr>
            <p:nvPr/>
          </p:nvSpPr>
          <p:spPr bwMode="auto">
            <a:xfrm>
              <a:off x="4941" y="2450"/>
              <a:ext cx="37" cy="101"/>
            </a:xfrm>
            <a:custGeom>
              <a:avLst/>
              <a:gdLst>
                <a:gd name="T0" fmla="*/ 5 w 15"/>
                <a:gd name="T1" fmla="*/ 0 h 38"/>
                <a:gd name="T2" fmla="*/ 91 w 15"/>
                <a:gd name="T3" fmla="*/ 268 h 38"/>
                <a:gd name="T4" fmla="*/ 5 w 15"/>
                <a:gd name="T5" fmla="*/ 0 h 38"/>
                <a:gd name="T6" fmla="*/ 0 60000 65536"/>
                <a:gd name="T7" fmla="*/ 0 60000 65536"/>
                <a:gd name="T8" fmla="*/ 0 60000 65536"/>
              </a:gdLst>
              <a:ahLst/>
              <a:cxnLst>
                <a:cxn ang="T6">
                  <a:pos x="T0" y="T1"/>
                </a:cxn>
                <a:cxn ang="T7">
                  <a:pos x="T2" y="T3"/>
                </a:cxn>
                <a:cxn ang="T8">
                  <a:pos x="T4" y="T5"/>
                </a:cxn>
              </a:cxnLst>
              <a:rect l="0" t="0" r="r" b="b"/>
              <a:pathLst>
                <a:path w="15" h="38">
                  <a:moveTo>
                    <a:pt x="1" y="0"/>
                  </a:moveTo>
                  <a:cubicBezTo>
                    <a:pt x="0" y="8"/>
                    <a:pt x="1" y="26"/>
                    <a:pt x="15" y="38"/>
                  </a:cubicBezTo>
                  <a:cubicBezTo>
                    <a:pt x="10" y="33"/>
                    <a:pt x="2" y="20"/>
                    <a:pt x="1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39" name="Freeform 701"/>
            <p:cNvSpPr>
              <a:spLocks/>
            </p:cNvSpPr>
            <p:nvPr/>
          </p:nvSpPr>
          <p:spPr bwMode="auto">
            <a:xfrm>
              <a:off x="5426" y="2511"/>
              <a:ext cx="142" cy="224"/>
            </a:xfrm>
            <a:custGeom>
              <a:avLst/>
              <a:gdLst>
                <a:gd name="T0" fmla="*/ 349 w 57"/>
                <a:gd name="T1" fmla="*/ 0 h 84"/>
                <a:gd name="T2" fmla="*/ 217 w 57"/>
                <a:gd name="T3" fmla="*/ 256 h 84"/>
                <a:gd name="T4" fmla="*/ 0 w 57"/>
                <a:gd name="T5" fmla="*/ 597 h 84"/>
                <a:gd name="T6" fmla="*/ 224 w 57"/>
                <a:gd name="T7" fmla="*/ 264 h 84"/>
                <a:gd name="T8" fmla="*/ 349 w 57"/>
                <a:gd name="T9" fmla="*/ 0 h 84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57" h="84">
                  <a:moveTo>
                    <a:pt x="56" y="0"/>
                  </a:moveTo>
                  <a:cubicBezTo>
                    <a:pt x="56" y="8"/>
                    <a:pt x="50" y="22"/>
                    <a:pt x="35" y="36"/>
                  </a:cubicBezTo>
                  <a:cubicBezTo>
                    <a:pt x="18" y="53"/>
                    <a:pt x="2" y="69"/>
                    <a:pt x="0" y="84"/>
                  </a:cubicBezTo>
                  <a:cubicBezTo>
                    <a:pt x="2" y="75"/>
                    <a:pt x="26" y="49"/>
                    <a:pt x="36" y="37"/>
                  </a:cubicBezTo>
                  <a:cubicBezTo>
                    <a:pt x="48" y="24"/>
                    <a:pt x="57" y="17"/>
                    <a:pt x="5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0" name="Freeform 702"/>
            <p:cNvSpPr>
              <a:spLocks/>
            </p:cNvSpPr>
            <p:nvPr/>
          </p:nvSpPr>
          <p:spPr bwMode="auto">
            <a:xfrm>
              <a:off x="4563" y="967"/>
              <a:ext cx="410" cy="464"/>
            </a:xfrm>
            <a:custGeom>
              <a:avLst/>
              <a:gdLst>
                <a:gd name="T0" fmla="*/ 933 w 164"/>
                <a:gd name="T1" fmla="*/ 832 h 174"/>
                <a:gd name="T2" fmla="*/ 888 w 164"/>
                <a:gd name="T3" fmla="*/ 760 h 174"/>
                <a:gd name="T4" fmla="*/ 845 w 164"/>
                <a:gd name="T5" fmla="*/ 533 h 174"/>
                <a:gd name="T6" fmla="*/ 695 w 164"/>
                <a:gd name="T7" fmla="*/ 149 h 174"/>
                <a:gd name="T8" fmla="*/ 275 w 164"/>
                <a:gd name="T9" fmla="*/ 115 h 174"/>
                <a:gd name="T10" fmla="*/ 75 w 164"/>
                <a:gd name="T11" fmla="*/ 683 h 174"/>
                <a:gd name="T12" fmla="*/ 245 w 164"/>
                <a:gd name="T13" fmla="*/ 845 h 174"/>
                <a:gd name="T14" fmla="*/ 358 w 164"/>
                <a:gd name="T15" fmla="*/ 960 h 174"/>
                <a:gd name="T16" fmla="*/ 300 w 164"/>
                <a:gd name="T17" fmla="*/ 1101 h 174"/>
                <a:gd name="T18" fmla="*/ 233 w 164"/>
                <a:gd name="T19" fmla="*/ 1224 h 174"/>
                <a:gd name="T20" fmla="*/ 250 w 164"/>
                <a:gd name="T21" fmla="*/ 1224 h 174"/>
                <a:gd name="T22" fmla="*/ 338 w 164"/>
                <a:gd name="T23" fmla="*/ 1237 h 174"/>
                <a:gd name="T24" fmla="*/ 383 w 164"/>
                <a:gd name="T25" fmla="*/ 1165 h 174"/>
                <a:gd name="T26" fmla="*/ 450 w 164"/>
                <a:gd name="T27" fmla="*/ 939 h 174"/>
                <a:gd name="T28" fmla="*/ 283 w 164"/>
                <a:gd name="T29" fmla="*/ 747 h 174"/>
                <a:gd name="T30" fmla="*/ 170 w 164"/>
                <a:gd name="T31" fmla="*/ 640 h 174"/>
                <a:gd name="T32" fmla="*/ 325 w 164"/>
                <a:gd name="T33" fmla="*/ 205 h 174"/>
                <a:gd name="T34" fmla="*/ 625 w 164"/>
                <a:gd name="T35" fmla="*/ 227 h 174"/>
                <a:gd name="T36" fmla="*/ 745 w 164"/>
                <a:gd name="T37" fmla="*/ 541 h 174"/>
                <a:gd name="T38" fmla="*/ 795 w 164"/>
                <a:gd name="T39" fmla="*/ 811 h 174"/>
                <a:gd name="T40" fmla="*/ 858 w 164"/>
                <a:gd name="T41" fmla="*/ 904 h 174"/>
                <a:gd name="T42" fmla="*/ 908 w 164"/>
                <a:gd name="T43" fmla="*/ 1011 h 174"/>
                <a:gd name="T44" fmla="*/ 920 w 164"/>
                <a:gd name="T45" fmla="*/ 1181 h 174"/>
                <a:gd name="T46" fmla="*/ 920 w 164"/>
                <a:gd name="T47" fmla="*/ 1229 h 174"/>
                <a:gd name="T48" fmla="*/ 963 w 164"/>
                <a:gd name="T49" fmla="*/ 1224 h 174"/>
                <a:gd name="T50" fmla="*/ 1020 w 164"/>
                <a:gd name="T51" fmla="*/ 1229 h 174"/>
                <a:gd name="T52" fmla="*/ 1020 w 164"/>
                <a:gd name="T53" fmla="*/ 1187 h 174"/>
                <a:gd name="T54" fmla="*/ 1008 w 164"/>
                <a:gd name="T55" fmla="*/ 981 h 174"/>
                <a:gd name="T56" fmla="*/ 933 w 164"/>
                <a:gd name="T57" fmla="*/ 832 h 174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64" h="174">
                  <a:moveTo>
                    <a:pt x="149" y="117"/>
                  </a:moveTo>
                  <a:cubicBezTo>
                    <a:pt x="146" y="113"/>
                    <a:pt x="143" y="111"/>
                    <a:pt x="142" y="107"/>
                  </a:cubicBezTo>
                  <a:cubicBezTo>
                    <a:pt x="136" y="95"/>
                    <a:pt x="136" y="85"/>
                    <a:pt x="135" y="75"/>
                  </a:cubicBezTo>
                  <a:cubicBezTo>
                    <a:pt x="133" y="59"/>
                    <a:pt x="132" y="42"/>
                    <a:pt x="111" y="21"/>
                  </a:cubicBezTo>
                  <a:cubicBezTo>
                    <a:pt x="94" y="2"/>
                    <a:pt x="68" y="0"/>
                    <a:pt x="44" y="16"/>
                  </a:cubicBezTo>
                  <a:cubicBezTo>
                    <a:pt x="19" y="31"/>
                    <a:pt x="0" y="65"/>
                    <a:pt x="12" y="96"/>
                  </a:cubicBezTo>
                  <a:cubicBezTo>
                    <a:pt x="17" y="109"/>
                    <a:pt x="29" y="115"/>
                    <a:pt x="39" y="119"/>
                  </a:cubicBezTo>
                  <a:cubicBezTo>
                    <a:pt x="49" y="124"/>
                    <a:pt x="55" y="127"/>
                    <a:pt x="57" y="135"/>
                  </a:cubicBezTo>
                  <a:cubicBezTo>
                    <a:pt x="58" y="141"/>
                    <a:pt x="53" y="147"/>
                    <a:pt x="48" y="155"/>
                  </a:cubicBezTo>
                  <a:cubicBezTo>
                    <a:pt x="44" y="160"/>
                    <a:pt x="40" y="166"/>
                    <a:pt x="37" y="172"/>
                  </a:cubicBezTo>
                  <a:cubicBezTo>
                    <a:pt x="38" y="172"/>
                    <a:pt x="39" y="172"/>
                    <a:pt x="40" y="172"/>
                  </a:cubicBezTo>
                  <a:cubicBezTo>
                    <a:pt x="45" y="172"/>
                    <a:pt x="50" y="173"/>
                    <a:pt x="54" y="174"/>
                  </a:cubicBezTo>
                  <a:cubicBezTo>
                    <a:pt x="56" y="171"/>
                    <a:pt x="58" y="168"/>
                    <a:pt x="61" y="164"/>
                  </a:cubicBezTo>
                  <a:cubicBezTo>
                    <a:pt x="68" y="154"/>
                    <a:pt x="75" y="144"/>
                    <a:pt x="72" y="132"/>
                  </a:cubicBezTo>
                  <a:cubicBezTo>
                    <a:pt x="68" y="115"/>
                    <a:pt x="56" y="109"/>
                    <a:pt x="45" y="105"/>
                  </a:cubicBezTo>
                  <a:cubicBezTo>
                    <a:pt x="37" y="101"/>
                    <a:pt x="30" y="98"/>
                    <a:pt x="27" y="90"/>
                  </a:cubicBezTo>
                  <a:cubicBezTo>
                    <a:pt x="18" y="68"/>
                    <a:pt x="33" y="42"/>
                    <a:pt x="52" y="29"/>
                  </a:cubicBezTo>
                  <a:cubicBezTo>
                    <a:pt x="61" y="24"/>
                    <a:pt x="82" y="13"/>
                    <a:pt x="100" y="32"/>
                  </a:cubicBezTo>
                  <a:cubicBezTo>
                    <a:pt x="116" y="49"/>
                    <a:pt x="117" y="61"/>
                    <a:pt x="119" y="76"/>
                  </a:cubicBezTo>
                  <a:cubicBezTo>
                    <a:pt x="120" y="87"/>
                    <a:pt x="121" y="99"/>
                    <a:pt x="127" y="114"/>
                  </a:cubicBezTo>
                  <a:cubicBezTo>
                    <a:pt x="130" y="119"/>
                    <a:pt x="133" y="124"/>
                    <a:pt x="137" y="127"/>
                  </a:cubicBezTo>
                  <a:cubicBezTo>
                    <a:pt x="141" y="132"/>
                    <a:pt x="144" y="135"/>
                    <a:pt x="145" y="142"/>
                  </a:cubicBezTo>
                  <a:cubicBezTo>
                    <a:pt x="148" y="153"/>
                    <a:pt x="148" y="157"/>
                    <a:pt x="147" y="166"/>
                  </a:cubicBezTo>
                  <a:cubicBezTo>
                    <a:pt x="147" y="173"/>
                    <a:pt x="147" y="173"/>
                    <a:pt x="147" y="173"/>
                  </a:cubicBezTo>
                  <a:cubicBezTo>
                    <a:pt x="149" y="172"/>
                    <a:pt x="151" y="172"/>
                    <a:pt x="154" y="172"/>
                  </a:cubicBezTo>
                  <a:cubicBezTo>
                    <a:pt x="157" y="172"/>
                    <a:pt x="160" y="172"/>
                    <a:pt x="163" y="173"/>
                  </a:cubicBezTo>
                  <a:cubicBezTo>
                    <a:pt x="163" y="167"/>
                    <a:pt x="163" y="167"/>
                    <a:pt x="163" y="167"/>
                  </a:cubicBezTo>
                  <a:cubicBezTo>
                    <a:pt x="164" y="158"/>
                    <a:pt x="164" y="152"/>
                    <a:pt x="161" y="138"/>
                  </a:cubicBezTo>
                  <a:cubicBezTo>
                    <a:pt x="159" y="128"/>
                    <a:pt x="153" y="122"/>
                    <a:pt x="149" y="117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1" name="Freeform 703"/>
            <p:cNvSpPr>
              <a:spLocks/>
            </p:cNvSpPr>
            <p:nvPr/>
          </p:nvSpPr>
          <p:spPr bwMode="auto">
            <a:xfrm>
              <a:off x="5216" y="1178"/>
              <a:ext cx="395" cy="250"/>
            </a:xfrm>
            <a:custGeom>
              <a:avLst/>
              <a:gdLst>
                <a:gd name="T0" fmla="*/ 650 w 158"/>
                <a:gd name="T1" fmla="*/ 277 h 94"/>
                <a:gd name="T2" fmla="*/ 700 w 158"/>
                <a:gd name="T3" fmla="*/ 162 h 94"/>
                <a:gd name="T4" fmla="*/ 775 w 158"/>
                <a:gd name="T5" fmla="*/ 114 h 94"/>
                <a:gd name="T6" fmla="*/ 833 w 158"/>
                <a:gd name="T7" fmla="*/ 149 h 94"/>
                <a:gd name="T8" fmla="*/ 795 w 158"/>
                <a:gd name="T9" fmla="*/ 375 h 94"/>
                <a:gd name="T10" fmla="*/ 708 w 158"/>
                <a:gd name="T11" fmla="*/ 665 h 94"/>
                <a:gd name="T12" fmla="*/ 750 w 158"/>
                <a:gd name="T13" fmla="*/ 657 h 94"/>
                <a:gd name="T14" fmla="*/ 808 w 158"/>
                <a:gd name="T15" fmla="*/ 665 h 94"/>
                <a:gd name="T16" fmla="*/ 883 w 158"/>
                <a:gd name="T17" fmla="*/ 431 h 94"/>
                <a:gd name="T18" fmla="*/ 913 w 158"/>
                <a:gd name="T19" fmla="*/ 85 h 94"/>
                <a:gd name="T20" fmla="*/ 783 w 158"/>
                <a:gd name="T21" fmla="*/ 0 h 94"/>
                <a:gd name="T22" fmla="*/ 620 w 158"/>
                <a:gd name="T23" fmla="*/ 93 h 94"/>
                <a:gd name="T24" fmla="*/ 558 w 158"/>
                <a:gd name="T25" fmla="*/ 226 h 94"/>
                <a:gd name="T26" fmla="*/ 508 w 158"/>
                <a:gd name="T27" fmla="*/ 332 h 94"/>
                <a:gd name="T28" fmla="*/ 445 w 158"/>
                <a:gd name="T29" fmla="*/ 324 h 94"/>
                <a:gd name="T30" fmla="*/ 195 w 158"/>
                <a:gd name="T31" fmla="*/ 319 h 94"/>
                <a:gd name="T32" fmla="*/ 0 w 158"/>
                <a:gd name="T33" fmla="*/ 657 h 94"/>
                <a:gd name="T34" fmla="*/ 38 w 158"/>
                <a:gd name="T35" fmla="*/ 657 h 94"/>
                <a:gd name="T36" fmla="*/ 100 w 158"/>
                <a:gd name="T37" fmla="*/ 665 h 94"/>
                <a:gd name="T38" fmla="*/ 238 w 158"/>
                <a:gd name="T39" fmla="*/ 418 h 94"/>
                <a:gd name="T40" fmla="*/ 400 w 158"/>
                <a:gd name="T41" fmla="*/ 431 h 94"/>
                <a:gd name="T42" fmla="*/ 575 w 158"/>
                <a:gd name="T43" fmla="*/ 410 h 94"/>
                <a:gd name="T44" fmla="*/ 650 w 158"/>
                <a:gd name="T45" fmla="*/ 277 h 94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58" h="94">
                  <a:moveTo>
                    <a:pt x="104" y="39"/>
                  </a:moveTo>
                  <a:cubicBezTo>
                    <a:pt x="106" y="33"/>
                    <a:pt x="108" y="28"/>
                    <a:pt x="112" y="23"/>
                  </a:cubicBezTo>
                  <a:cubicBezTo>
                    <a:pt x="115" y="19"/>
                    <a:pt x="120" y="16"/>
                    <a:pt x="124" y="16"/>
                  </a:cubicBezTo>
                  <a:cubicBezTo>
                    <a:pt x="128" y="16"/>
                    <a:pt x="131" y="18"/>
                    <a:pt x="133" y="21"/>
                  </a:cubicBezTo>
                  <a:cubicBezTo>
                    <a:pt x="139" y="30"/>
                    <a:pt x="135" y="38"/>
                    <a:pt x="127" y="53"/>
                  </a:cubicBezTo>
                  <a:cubicBezTo>
                    <a:pt x="121" y="65"/>
                    <a:pt x="114" y="78"/>
                    <a:pt x="113" y="94"/>
                  </a:cubicBezTo>
                  <a:cubicBezTo>
                    <a:pt x="115" y="93"/>
                    <a:pt x="117" y="93"/>
                    <a:pt x="120" y="93"/>
                  </a:cubicBezTo>
                  <a:cubicBezTo>
                    <a:pt x="123" y="93"/>
                    <a:pt x="126" y="93"/>
                    <a:pt x="129" y="94"/>
                  </a:cubicBezTo>
                  <a:cubicBezTo>
                    <a:pt x="130" y="82"/>
                    <a:pt x="135" y="71"/>
                    <a:pt x="141" y="61"/>
                  </a:cubicBezTo>
                  <a:cubicBezTo>
                    <a:pt x="149" y="45"/>
                    <a:pt x="158" y="29"/>
                    <a:pt x="146" y="12"/>
                  </a:cubicBezTo>
                  <a:cubicBezTo>
                    <a:pt x="141" y="5"/>
                    <a:pt x="133" y="0"/>
                    <a:pt x="125" y="0"/>
                  </a:cubicBezTo>
                  <a:cubicBezTo>
                    <a:pt x="115" y="0"/>
                    <a:pt x="106" y="5"/>
                    <a:pt x="99" y="13"/>
                  </a:cubicBezTo>
                  <a:cubicBezTo>
                    <a:pt x="94" y="20"/>
                    <a:pt x="91" y="26"/>
                    <a:pt x="89" y="32"/>
                  </a:cubicBezTo>
                  <a:cubicBezTo>
                    <a:pt x="86" y="38"/>
                    <a:pt x="84" y="44"/>
                    <a:pt x="81" y="47"/>
                  </a:cubicBezTo>
                  <a:cubicBezTo>
                    <a:pt x="79" y="50"/>
                    <a:pt x="78" y="50"/>
                    <a:pt x="71" y="46"/>
                  </a:cubicBezTo>
                  <a:cubicBezTo>
                    <a:pt x="62" y="42"/>
                    <a:pt x="49" y="36"/>
                    <a:pt x="31" y="45"/>
                  </a:cubicBezTo>
                  <a:cubicBezTo>
                    <a:pt x="3" y="58"/>
                    <a:pt x="1" y="74"/>
                    <a:pt x="0" y="93"/>
                  </a:cubicBezTo>
                  <a:cubicBezTo>
                    <a:pt x="2" y="93"/>
                    <a:pt x="4" y="93"/>
                    <a:pt x="6" y="93"/>
                  </a:cubicBezTo>
                  <a:cubicBezTo>
                    <a:pt x="10" y="93"/>
                    <a:pt x="13" y="93"/>
                    <a:pt x="16" y="94"/>
                  </a:cubicBezTo>
                  <a:cubicBezTo>
                    <a:pt x="17" y="77"/>
                    <a:pt x="19" y="68"/>
                    <a:pt x="38" y="59"/>
                  </a:cubicBezTo>
                  <a:cubicBezTo>
                    <a:pt x="49" y="54"/>
                    <a:pt x="56" y="57"/>
                    <a:pt x="64" y="61"/>
                  </a:cubicBezTo>
                  <a:cubicBezTo>
                    <a:pt x="71" y="64"/>
                    <a:pt x="82" y="69"/>
                    <a:pt x="92" y="58"/>
                  </a:cubicBezTo>
                  <a:cubicBezTo>
                    <a:pt x="98" y="52"/>
                    <a:pt x="101" y="45"/>
                    <a:pt x="104" y="39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" name="Freeform 704"/>
            <p:cNvSpPr>
              <a:spLocks/>
            </p:cNvSpPr>
            <p:nvPr/>
          </p:nvSpPr>
          <p:spPr bwMode="auto">
            <a:xfrm>
              <a:off x="4076" y="1258"/>
              <a:ext cx="340" cy="170"/>
            </a:xfrm>
            <a:custGeom>
              <a:avLst/>
              <a:gdLst>
                <a:gd name="T0" fmla="*/ 763 w 136"/>
                <a:gd name="T1" fmla="*/ 93 h 64"/>
                <a:gd name="T2" fmla="*/ 508 w 136"/>
                <a:gd name="T3" fmla="*/ 114 h 64"/>
                <a:gd name="T4" fmla="*/ 408 w 136"/>
                <a:gd name="T5" fmla="*/ 162 h 64"/>
                <a:gd name="T6" fmla="*/ 295 w 136"/>
                <a:gd name="T7" fmla="*/ 114 h 64"/>
                <a:gd name="T8" fmla="*/ 113 w 136"/>
                <a:gd name="T9" fmla="*/ 64 h 64"/>
                <a:gd name="T10" fmla="*/ 0 w 136"/>
                <a:gd name="T11" fmla="*/ 444 h 64"/>
                <a:gd name="T12" fmla="*/ 0 w 136"/>
                <a:gd name="T13" fmla="*/ 452 h 64"/>
                <a:gd name="T14" fmla="*/ 58 w 136"/>
                <a:gd name="T15" fmla="*/ 444 h 64"/>
                <a:gd name="T16" fmla="*/ 100 w 136"/>
                <a:gd name="T17" fmla="*/ 452 h 64"/>
                <a:gd name="T18" fmla="*/ 100 w 136"/>
                <a:gd name="T19" fmla="*/ 444 h 64"/>
                <a:gd name="T20" fmla="*/ 145 w 136"/>
                <a:gd name="T21" fmla="*/ 170 h 64"/>
                <a:gd name="T22" fmla="*/ 238 w 136"/>
                <a:gd name="T23" fmla="*/ 213 h 64"/>
                <a:gd name="T24" fmla="*/ 425 w 136"/>
                <a:gd name="T25" fmla="*/ 276 h 64"/>
                <a:gd name="T26" fmla="*/ 558 w 136"/>
                <a:gd name="T27" fmla="*/ 205 h 64"/>
                <a:gd name="T28" fmla="*/ 700 w 136"/>
                <a:gd name="T29" fmla="*/ 175 h 64"/>
                <a:gd name="T30" fmla="*/ 733 w 136"/>
                <a:gd name="T31" fmla="*/ 444 h 64"/>
                <a:gd name="T32" fmla="*/ 733 w 136"/>
                <a:gd name="T33" fmla="*/ 444 h 64"/>
                <a:gd name="T34" fmla="*/ 763 w 136"/>
                <a:gd name="T35" fmla="*/ 444 h 64"/>
                <a:gd name="T36" fmla="*/ 833 w 136"/>
                <a:gd name="T37" fmla="*/ 452 h 64"/>
                <a:gd name="T38" fmla="*/ 833 w 136"/>
                <a:gd name="T39" fmla="*/ 452 h 64"/>
                <a:gd name="T40" fmla="*/ 763 w 136"/>
                <a:gd name="T41" fmla="*/ 93 h 6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36" h="64">
                  <a:moveTo>
                    <a:pt x="122" y="13"/>
                  </a:moveTo>
                  <a:cubicBezTo>
                    <a:pt x="106" y="0"/>
                    <a:pt x="91" y="9"/>
                    <a:pt x="81" y="16"/>
                  </a:cubicBezTo>
                  <a:cubicBezTo>
                    <a:pt x="75" y="19"/>
                    <a:pt x="70" y="22"/>
                    <a:pt x="65" y="23"/>
                  </a:cubicBezTo>
                  <a:cubicBezTo>
                    <a:pt x="59" y="24"/>
                    <a:pt x="53" y="20"/>
                    <a:pt x="47" y="16"/>
                  </a:cubicBezTo>
                  <a:cubicBezTo>
                    <a:pt x="39" y="11"/>
                    <a:pt x="30" y="5"/>
                    <a:pt x="18" y="9"/>
                  </a:cubicBezTo>
                  <a:cubicBezTo>
                    <a:pt x="0" y="14"/>
                    <a:pt x="0" y="41"/>
                    <a:pt x="0" y="63"/>
                  </a:cubicBezTo>
                  <a:cubicBezTo>
                    <a:pt x="0" y="64"/>
                    <a:pt x="0" y="64"/>
                    <a:pt x="0" y="64"/>
                  </a:cubicBezTo>
                  <a:cubicBezTo>
                    <a:pt x="3" y="63"/>
                    <a:pt x="6" y="63"/>
                    <a:pt x="9" y="63"/>
                  </a:cubicBezTo>
                  <a:cubicBezTo>
                    <a:pt x="11" y="63"/>
                    <a:pt x="14" y="63"/>
                    <a:pt x="16" y="64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6" y="51"/>
                    <a:pt x="16" y="26"/>
                    <a:pt x="23" y="24"/>
                  </a:cubicBezTo>
                  <a:cubicBezTo>
                    <a:pt x="27" y="23"/>
                    <a:pt x="31" y="25"/>
                    <a:pt x="38" y="30"/>
                  </a:cubicBezTo>
                  <a:cubicBezTo>
                    <a:pt x="46" y="35"/>
                    <a:pt x="56" y="41"/>
                    <a:pt x="68" y="39"/>
                  </a:cubicBezTo>
                  <a:cubicBezTo>
                    <a:pt x="76" y="37"/>
                    <a:pt x="82" y="33"/>
                    <a:pt x="89" y="29"/>
                  </a:cubicBezTo>
                  <a:cubicBezTo>
                    <a:pt x="101" y="22"/>
                    <a:pt x="106" y="20"/>
                    <a:pt x="112" y="25"/>
                  </a:cubicBezTo>
                  <a:cubicBezTo>
                    <a:pt x="119" y="31"/>
                    <a:pt x="119" y="43"/>
                    <a:pt x="117" y="63"/>
                  </a:cubicBezTo>
                  <a:cubicBezTo>
                    <a:pt x="117" y="63"/>
                    <a:pt x="117" y="63"/>
                    <a:pt x="117" y="63"/>
                  </a:cubicBezTo>
                  <a:cubicBezTo>
                    <a:pt x="119" y="63"/>
                    <a:pt x="120" y="63"/>
                    <a:pt x="122" y="63"/>
                  </a:cubicBezTo>
                  <a:cubicBezTo>
                    <a:pt x="126" y="63"/>
                    <a:pt x="130" y="64"/>
                    <a:pt x="133" y="64"/>
                  </a:cubicBezTo>
                  <a:cubicBezTo>
                    <a:pt x="133" y="64"/>
                    <a:pt x="133" y="64"/>
                    <a:pt x="133" y="64"/>
                  </a:cubicBezTo>
                  <a:cubicBezTo>
                    <a:pt x="135" y="43"/>
                    <a:pt x="136" y="24"/>
                    <a:pt x="122" y="13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" name="Freeform 705"/>
            <p:cNvSpPr>
              <a:spLocks/>
            </p:cNvSpPr>
            <p:nvPr/>
          </p:nvSpPr>
          <p:spPr bwMode="auto">
            <a:xfrm>
              <a:off x="3756" y="900"/>
              <a:ext cx="147" cy="528"/>
            </a:xfrm>
            <a:custGeom>
              <a:avLst/>
              <a:gdLst>
                <a:gd name="T0" fmla="*/ 311 w 59"/>
                <a:gd name="T1" fmla="*/ 0 h 198"/>
                <a:gd name="T2" fmla="*/ 50 w 59"/>
                <a:gd name="T3" fmla="*/ 128 h 198"/>
                <a:gd name="T4" fmla="*/ 12 w 59"/>
                <a:gd name="T5" fmla="*/ 320 h 198"/>
                <a:gd name="T6" fmla="*/ 105 w 59"/>
                <a:gd name="T7" fmla="*/ 491 h 198"/>
                <a:gd name="T8" fmla="*/ 149 w 59"/>
                <a:gd name="T9" fmla="*/ 653 h 198"/>
                <a:gd name="T10" fmla="*/ 117 w 59"/>
                <a:gd name="T11" fmla="*/ 739 h 198"/>
                <a:gd name="T12" fmla="*/ 92 w 59"/>
                <a:gd name="T13" fmla="*/ 952 h 198"/>
                <a:gd name="T14" fmla="*/ 112 w 59"/>
                <a:gd name="T15" fmla="*/ 1011 h 198"/>
                <a:gd name="T16" fmla="*/ 130 w 59"/>
                <a:gd name="T17" fmla="*/ 1109 h 198"/>
                <a:gd name="T18" fmla="*/ 125 w 59"/>
                <a:gd name="T19" fmla="*/ 1245 h 198"/>
                <a:gd name="T20" fmla="*/ 105 w 59"/>
                <a:gd name="T21" fmla="*/ 1400 h 198"/>
                <a:gd name="T22" fmla="*/ 142 w 59"/>
                <a:gd name="T23" fmla="*/ 1400 h 198"/>
                <a:gd name="T24" fmla="*/ 204 w 59"/>
                <a:gd name="T25" fmla="*/ 1408 h 198"/>
                <a:gd name="T26" fmla="*/ 224 w 59"/>
                <a:gd name="T27" fmla="*/ 1259 h 198"/>
                <a:gd name="T28" fmla="*/ 229 w 59"/>
                <a:gd name="T29" fmla="*/ 1096 h 198"/>
                <a:gd name="T30" fmla="*/ 204 w 59"/>
                <a:gd name="T31" fmla="*/ 968 h 198"/>
                <a:gd name="T32" fmla="*/ 187 w 59"/>
                <a:gd name="T33" fmla="*/ 917 h 198"/>
                <a:gd name="T34" fmla="*/ 204 w 59"/>
                <a:gd name="T35" fmla="*/ 797 h 198"/>
                <a:gd name="T36" fmla="*/ 249 w 59"/>
                <a:gd name="T37" fmla="*/ 683 h 198"/>
                <a:gd name="T38" fmla="*/ 174 w 59"/>
                <a:gd name="T39" fmla="*/ 413 h 198"/>
                <a:gd name="T40" fmla="*/ 112 w 59"/>
                <a:gd name="T41" fmla="*/ 299 h 198"/>
                <a:gd name="T42" fmla="*/ 130 w 59"/>
                <a:gd name="T43" fmla="*/ 200 h 198"/>
                <a:gd name="T44" fmla="*/ 316 w 59"/>
                <a:gd name="T45" fmla="*/ 115 h 198"/>
                <a:gd name="T46" fmla="*/ 361 w 59"/>
                <a:gd name="T47" fmla="*/ 51 h 198"/>
                <a:gd name="T48" fmla="*/ 311 w 59"/>
                <a:gd name="T49" fmla="*/ 0 h 198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</a:gdLst>
              <a:ahLst/>
              <a:cxnLst>
                <a:cxn ang="T50">
                  <a:pos x="T0" y="T1"/>
                </a:cxn>
                <a:cxn ang="T51">
                  <a:pos x="T2" y="T3"/>
                </a:cxn>
                <a:cxn ang="T52">
                  <a:pos x="T4" y="T5"/>
                </a:cxn>
                <a:cxn ang="T53">
                  <a:pos x="T6" y="T7"/>
                </a:cxn>
                <a:cxn ang="T54">
                  <a:pos x="T8" y="T9"/>
                </a:cxn>
                <a:cxn ang="T55">
                  <a:pos x="T10" y="T11"/>
                </a:cxn>
                <a:cxn ang="T56">
                  <a:pos x="T12" y="T13"/>
                </a:cxn>
                <a:cxn ang="T57">
                  <a:pos x="T14" y="T15"/>
                </a:cxn>
                <a:cxn ang="T58">
                  <a:pos x="T16" y="T17"/>
                </a:cxn>
                <a:cxn ang="T59">
                  <a:pos x="T18" y="T19"/>
                </a:cxn>
                <a:cxn ang="T60">
                  <a:pos x="T20" y="T21"/>
                </a:cxn>
                <a:cxn ang="T61">
                  <a:pos x="T22" y="T23"/>
                </a:cxn>
                <a:cxn ang="T62">
                  <a:pos x="T24" y="T25"/>
                </a:cxn>
                <a:cxn ang="T63">
                  <a:pos x="T26" y="T27"/>
                </a:cxn>
                <a:cxn ang="T64">
                  <a:pos x="T28" y="T29"/>
                </a:cxn>
                <a:cxn ang="T65">
                  <a:pos x="T30" y="T31"/>
                </a:cxn>
                <a:cxn ang="T66">
                  <a:pos x="T32" y="T33"/>
                </a:cxn>
                <a:cxn ang="T67">
                  <a:pos x="T34" y="T35"/>
                </a:cxn>
                <a:cxn ang="T68">
                  <a:pos x="T36" y="T37"/>
                </a:cxn>
                <a:cxn ang="T69">
                  <a:pos x="T38" y="T39"/>
                </a:cxn>
                <a:cxn ang="T70">
                  <a:pos x="T40" y="T41"/>
                </a:cxn>
                <a:cxn ang="T71">
                  <a:pos x="T42" y="T43"/>
                </a:cxn>
                <a:cxn ang="T72">
                  <a:pos x="T44" y="T45"/>
                </a:cxn>
                <a:cxn ang="T73">
                  <a:pos x="T46" y="T47"/>
                </a:cxn>
                <a:cxn ang="T74">
                  <a:pos x="T48" y="T49"/>
                </a:cxn>
              </a:cxnLst>
              <a:rect l="0" t="0" r="r" b="b"/>
              <a:pathLst>
                <a:path w="59" h="198">
                  <a:moveTo>
                    <a:pt x="50" y="0"/>
                  </a:moveTo>
                  <a:cubicBezTo>
                    <a:pt x="39" y="1"/>
                    <a:pt x="18" y="4"/>
                    <a:pt x="8" y="18"/>
                  </a:cubicBezTo>
                  <a:cubicBezTo>
                    <a:pt x="2" y="26"/>
                    <a:pt x="0" y="35"/>
                    <a:pt x="2" y="45"/>
                  </a:cubicBezTo>
                  <a:cubicBezTo>
                    <a:pt x="5" y="57"/>
                    <a:pt x="11" y="64"/>
                    <a:pt x="17" y="69"/>
                  </a:cubicBezTo>
                  <a:cubicBezTo>
                    <a:pt x="23" y="77"/>
                    <a:pt x="27" y="81"/>
                    <a:pt x="24" y="92"/>
                  </a:cubicBezTo>
                  <a:cubicBezTo>
                    <a:pt x="23" y="97"/>
                    <a:pt x="21" y="101"/>
                    <a:pt x="19" y="104"/>
                  </a:cubicBezTo>
                  <a:cubicBezTo>
                    <a:pt x="15" y="112"/>
                    <a:pt x="10" y="120"/>
                    <a:pt x="15" y="134"/>
                  </a:cubicBezTo>
                  <a:cubicBezTo>
                    <a:pt x="15" y="134"/>
                    <a:pt x="18" y="142"/>
                    <a:pt x="18" y="142"/>
                  </a:cubicBezTo>
                  <a:cubicBezTo>
                    <a:pt x="20" y="146"/>
                    <a:pt x="21" y="148"/>
                    <a:pt x="21" y="156"/>
                  </a:cubicBezTo>
                  <a:cubicBezTo>
                    <a:pt x="22" y="159"/>
                    <a:pt x="21" y="167"/>
                    <a:pt x="20" y="175"/>
                  </a:cubicBezTo>
                  <a:cubicBezTo>
                    <a:pt x="19" y="181"/>
                    <a:pt x="18" y="189"/>
                    <a:pt x="17" y="197"/>
                  </a:cubicBezTo>
                  <a:cubicBezTo>
                    <a:pt x="19" y="197"/>
                    <a:pt x="21" y="197"/>
                    <a:pt x="23" y="197"/>
                  </a:cubicBezTo>
                  <a:cubicBezTo>
                    <a:pt x="27" y="197"/>
                    <a:pt x="30" y="197"/>
                    <a:pt x="33" y="198"/>
                  </a:cubicBezTo>
                  <a:cubicBezTo>
                    <a:pt x="34" y="190"/>
                    <a:pt x="35" y="183"/>
                    <a:pt x="36" y="177"/>
                  </a:cubicBezTo>
                  <a:cubicBezTo>
                    <a:pt x="37" y="167"/>
                    <a:pt x="38" y="160"/>
                    <a:pt x="37" y="154"/>
                  </a:cubicBezTo>
                  <a:cubicBezTo>
                    <a:pt x="37" y="145"/>
                    <a:pt x="35" y="141"/>
                    <a:pt x="33" y="136"/>
                  </a:cubicBezTo>
                  <a:cubicBezTo>
                    <a:pt x="30" y="129"/>
                    <a:pt x="30" y="129"/>
                    <a:pt x="30" y="129"/>
                  </a:cubicBezTo>
                  <a:cubicBezTo>
                    <a:pt x="28" y="122"/>
                    <a:pt x="30" y="118"/>
                    <a:pt x="33" y="112"/>
                  </a:cubicBezTo>
                  <a:cubicBezTo>
                    <a:pt x="35" y="108"/>
                    <a:pt x="38" y="103"/>
                    <a:pt x="40" y="96"/>
                  </a:cubicBezTo>
                  <a:cubicBezTo>
                    <a:pt x="45" y="76"/>
                    <a:pt x="36" y="66"/>
                    <a:pt x="28" y="58"/>
                  </a:cubicBezTo>
                  <a:cubicBezTo>
                    <a:pt x="24" y="53"/>
                    <a:pt x="20" y="49"/>
                    <a:pt x="18" y="42"/>
                  </a:cubicBezTo>
                  <a:cubicBezTo>
                    <a:pt x="17" y="36"/>
                    <a:pt x="18" y="32"/>
                    <a:pt x="21" y="28"/>
                  </a:cubicBezTo>
                  <a:cubicBezTo>
                    <a:pt x="25" y="22"/>
                    <a:pt x="37" y="17"/>
                    <a:pt x="51" y="16"/>
                  </a:cubicBezTo>
                  <a:cubicBezTo>
                    <a:pt x="55" y="16"/>
                    <a:pt x="59" y="12"/>
                    <a:pt x="58" y="7"/>
                  </a:cubicBezTo>
                  <a:cubicBezTo>
                    <a:pt x="58" y="3"/>
                    <a:pt x="54" y="0"/>
                    <a:pt x="50" y="0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4" name="Freeform 706"/>
            <p:cNvSpPr>
              <a:spLocks/>
            </p:cNvSpPr>
            <p:nvPr/>
          </p:nvSpPr>
          <p:spPr bwMode="auto">
            <a:xfrm>
              <a:off x="3776" y="2303"/>
              <a:ext cx="350" cy="277"/>
            </a:xfrm>
            <a:custGeom>
              <a:avLst/>
              <a:gdLst>
                <a:gd name="T0" fmla="*/ 870 w 140"/>
                <a:gd name="T1" fmla="*/ 0 h 104"/>
                <a:gd name="T2" fmla="*/ 808 w 140"/>
                <a:gd name="T3" fmla="*/ 8 h 104"/>
                <a:gd name="T4" fmla="*/ 770 w 140"/>
                <a:gd name="T5" fmla="*/ 0 h 104"/>
                <a:gd name="T6" fmla="*/ 775 w 140"/>
                <a:gd name="T7" fmla="*/ 178 h 104"/>
                <a:gd name="T8" fmla="*/ 763 w 140"/>
                <a:gd name="T9" fmla="*/ 439 h 104"/>
                <a:gd name="T10" fmla="*/ 675 w 140"/>
                <a:gd name="T11" fmla="*/ 589 h 104"/>
                <a:gd name="T12" fmla="*/ 450 w 140"/>
                <a:gd name="T13" fmla="*/ 517 h 104"/>
                <a:gd name="T14" fmla="*/ 420 w 140"/>
                <a:gd name="T15" fmla="*/ 490 h 104"/>
                <a:gd name="T16" fmla="*/ 170 w 140"/>
                <a:gd name="T17" fmla="*/ 312 h 104"/>
                <a:gd name="T18" fmla="*/ 125 w 140"/>
                <a:gd name="T19" fmla="*/ 64 h 104"/>
                <a:gd name="T20" fmla="*/ 133 w 140"/>
                <a:gd name="T21" fmla="*/ 0 h 104"/>
                <a:gd name="T22" fmla="*/ 95 w 140"/>
                <a:gd name="T23" fmla="*/ 8 h 104"/>
                <a:gd name="T24" fmla="*/ 33 w 140"/>
                <a:gd name="T25" fmla="*/ 0 h 104"/>
                <a:gd name="T26" fmla="*/ 25 w 140"/>
                <a:gd name="T27" fmla="*/ 51 h 104"/>
                <a:gd name="T28" fmla="*/ 133 w 140"/>
                <a:gd name="T29" fmla="*/ 418 h 104"/>
                <a:gd name="T30" fmla="*/ 358 w 140"/>
                <a:gd name="T31" fmla="*/ 575 h 104"/>
                <a:gd name="T32" fmla="*/ 388 w 140"/>
                <a:gd name="T33" fmla="*/ 602 h 104"/>
                <a:gd name="T34" fmla="*/ 713 w 140"/>
                <a:gd name="T35" fmla="*/ 695 h 104"/>
                <a:gd name="T36" fmla="*/ 858 w 140"/>
                <a:gd name="T37" fmla="*/ 461 h 104"/>
                <a:gd name="T38" fmla="*/ 875 w 140"/>
                <a:gd name="T39" fmla="*/ 178 h 104"/>
                <a:gd name="T40" fmla="*/ 870 w 140"/>
                <a:gd name="T41" fmla="*/ 0 h 104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</a:gdLst>
              <a:ahLst/>
              <a:cxnLst>
                <a:cxn ang="T42">
                  <a:pos x="T0" y="T1"/>
                </a:cxn>
                <a:cxn ang="T43">
                  <a:pos x="T2" y="T3"/>
                </a:cxn>
                <a:cxn ang="T44">
                  <a:pos x="T4" y="T5"/>
                </a:cxn>
                <a:cxn ang="T45">
                  <a:pos x="T6" y="T7"/>
                </a:cxn>
                <a:cxn ang="T46">
                  <a:pos x="T8" y="T9"/>
                </a:cxn>
                <a:cxn ang="T47">
                  <a:pos x="T10" y="T11"/>
                </a:cxn>
                <a:cxn ang="T48">
                  <a:pos x="T12" y="T13"/>
                </a:cxn>
                <a:cxn ang="T49">
                  <a:pos x="T14" y="T15"/>
                </a:cxn>
                <a:cxn ang="T50">
                  <a:pos x="T16" y="T17"/>
                </a:cxn>
                <a:cxn ang="T51">
                  <a:pos x="T18" y="T19"/>
                </a:cxn>
                <a:cxn ang="T52">
                  <a:pos x="T20" y="T21"/>
                </a:cxn>
                <a:cxn ang="T53">
                  <a:pos x="T22" y="T23"/>
                </a:cxn>
                <a:cxn ang="T54">
                  <a:pos x="T24" y="T25"/>
                </a:cxn>
                <a:cxn ang="T55">
                  <a:pos x="T26" y="T27"/>
                </a:cxn>
                <a:cxn ang="T56">
                  <a:pos x="T28" y="T29"/>
                </a:cxn>
                <a:cxn ang="T57">
                  <a:pos x="T30" y="T31"/>
                </a:cxn>
                <a:cxn ang="T58">
                  <a:pos x="T32" y="T33"/>
                </a:cxn>
                <a:cxn ang="T59">
                  <a:pos x="T34" y="T35"/>
                </a:cxn>
                <a:cxn ang="T60">
                  <a:pos x="T36" y="T37"/>
                </a:cxn>
                <a:cxn ang="T61">
                  <a:pos x="T38" y="T39"/>
                </a:cxn>
                <a:cxn ang="T62">
                  <a:pos x="T40" y="T41"/>
                </a:cxn>
              </a:cxnLst>
              <a:rect l="0" t="0" r="r" b="b"/>
              <a:pathLst>
                <a:path w="140" h="104">
                  <a:moveTo>
                    <a:pt x="139" y="0"/>
                  </a:moveTo>
                  <a:cubicBezTo>
                    <a:pt x="136" y="0"/>
                    <a:pt x="132" y="1"/>
                    <a:pt x="129" y="1"/>
                  </a:cubicBezTo>
                  <a:cubicBezTo>
                    <a:pt x="127" y="1"/>
                    <a:pt x="125" y="0"/>
                    <a:pt x="123" y="0"/>
                  </a:cubicBezTo>
                  <a:cubicBezTo>
                    <a:pt x="124" y="25"/>
                    <a:pt x="124" y="25"/>
                    <a:pt x="124" y="25"/>
                  </a:cubicBezTo>
                  <a:cubicBezTo>
                    <a:pt x="124" y="42"/>
                    <a:pt x="124" y="48"/>
                    <a:pt x="122" y="62"/>
                  </a:cubicBezTo>
                  <a:cubicBezTo>
                    <a:pt x="120" y="74"/>
                    <a:pt x="115" y="81"/>
                    <a:pt x="108" y="83"/>
                  </a:cubicBezTo>
                  <a:cubicBezTo>
                    <a:pt x="99" y="87"/>
                    <a:pt x="85" y="83"/>
                    <a:pt x="72" y="73"/>
                  </a:cubicBezTo>
                  <a:cubicBezTo>
                    <a:pt x="67" y="69"/>
                    <a:pt x="67" y="69"/>
                    <a:pt x="67" y="69"/>
                  </a:cubicBezTo>
                  <a:cubicBezTo>
                    <a:pt x="53" y="58"/>
                    <a:pt x="46" y="52"/>
                    <a:pt x="27" y="44"/>
                  </a:cubicBezTo>
                  <a:cubicBezTo>
                    <a:pt x="18" y="41"/>
                    <a:pt x="18" y="32"/>
                    <a:pt x="20" y="9"/>
                  </a:cubicBezTo>
                  <a:cubicBezTo>
                    <a:pt x="20" y="6"/>
                    <a:pt x="20" y="3"/>
                    <a:pt x="21" y="0"/>
                  </a:cubicBezTo>
                  <a:cubicBezTo>
                    <a:pt x="19" y="0"/>
                    <a:pt x="17" y="1"/>
                    <a:pt x="15" y="1"/>
                  </a:cubicBezTo>
                  <a:cubicBezTo>
                    <a:pt x="11" y="1"/>
                    <a:pt x="8" y="0"/>
                    <a:pt x="5" y="0"/>
                  </a:cubicBezTo>
                  <a:cubicBezTo>
                    <a:pt x="4" y="2"/>
                    <a:pt x="4" y="5"/>
                    <a:pt x="4" y="7"/>
                  </a:cubicBezTo>
                  <a:cubicBezTo>
                    <a:pt x="2" y="29"/>
                    <a:pt x="0" y="51"/>
                    <a:pt x="21" y="59"/>
                  </a:cubicBezTo>
                  <a:cubicBezTo>
                    <a:pt x="38" y="66"/>
                    <a:pt x="44" y="70"/>
                    <a:pt x="57" y="81"/>
                  </a:cubicBezTo>
                  <a:cubicBezTo>
                    <a:pt x="62" y="85"/>
                    <a:pt x="62" y="85"/>
                    <a:pt x="62" y="85"/>
                  </a:cubicBezTo>
                  <a:cubicBezTo>
                    <a:pt x="80" y="99"/>
                    <a:pt x="99" y="104"/>
                    <a:pt x="114" y="98"/>
                  </a:cubicBezTo>
                  <a:cubicBezTo>
                    <a:pt x="122" y="95"/>
                    <a:pt x="134" y="87"/>
                    <a:pt x="137" y="65"/>
                  </a:cubicBezTo>
                  <a:cubicBezTo>
                    <a:pt x="140" y="50"/>
                    <a:pt x="140" y="42"/>
                    <a:pt x="140" y="25"/>
                  </a:cubicBezTo>
                  <a:lnTo>
                    <a:pt x="139" y="0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5" name="Freeform 707"/>
            <p:cNvSpPr>
              <a:spLocks/>
            </p:cNvSpPr>
            <p:nvPr/>
          </p:nvSpPr>
          <p:spPr bwMode="auto">
            <a:xfrm>
              <a:off x="4296" y="2300"/>
              <a:ext cx="482" cy="366"/>
            </a:xfrm>
            <a:custGeom>
              <a:avLst/>
              <a:gdLst>
                <a:gd name="T0" fmla="*/ 966 w 193"/>
                <a:gd name="T1" fmla="*/ 8 h 137"/>
                <a:gd name="T2" fmla="*/ 917 w 193"/>
                <a:gd name="T3" fmla="*/ 13 h 137"/>
                <a:gd name="T4" fmla="*/ 867 w 193"/>
                <a:gd name="T5" fmla="*/ 8 h 137"/>
                <a:gd name="T6" fmla="*/ 1016 w 193"/>
                <a:gd name="T7" fmla="*/ 457 h 137"/>
                <a:gd name="T8" fmla="*/ 1066 w 193"/>
                <a:gd name="T9" fmla="*/ 663 h 137"/>
                <a:gd name="T10" fmla="*/ 979 w 193"/>
                <a:gd name="T11" fmla="*/ 820 h 137"/>
                <a:gd name="T12" fmla="*/ 754 w 193"/>
                <a:gd name="T13" fmla="*/ 756 h 137"/>
                <a:gd name="T14" fmla="*/ 579 w 193"/>
                <a:gd name="T15" fmla="*/ 679 h 137"/>
                <a:gd name="T16" fmla="*/ 405 w 193"/>
                <a:gd name="T17" fmla="*/ 649 h 137"/>
                <a:gd name="T18" fmla="*/ 117 w 193"/>
                <a:gd name="T19" fmla="*/ 457 h 137"/>
                <a:gd name="T20" fmla="*/ 150 w 193"/>
                <a:gd name="T21" fmla="*/ 321 h 137"/>
                <a:gd name="T22" fmla="*/ 237 w 193"/>
                <a:gd name="T23" fmla="*/ 8 h 137"/>
                <a:gd name="T24" fmla="*/ 212 w 193"/>
                <a:gd name="T25" fmla="*/ 13 h 137"/>
                <a:gd name="T26" fmla="*/ 137 w 193"/>
                <a:gd name="T27" fmla="*/ 0 h 137"/>
                <a:gd name="T28" fmla="*/ 62 w 193"/>
                <a:gd name="T29" fmla="*/ 256 h 137"/>
                <a:gd name="T30" fmla="*/ 17 w 193"/>
                <a:gd name="T31" fmla="*/ 478 h 137"/>
                <a:gd name="T32" fmla="*/ 400 w 193"/>
                <a:gd name="T33" fmla="*/ 764 h 137"/>
                <a:gd name="T34" fmla="*/ 554 w 193"/>
                <a:gd name="T35" fmla="*/ 785 h 137"/>
                <a:gd name="T36" fmla="*/ 712 w 193"/>
                <a:gd name="T37" fmla="*/ 863 h 137"/>
                <a:gd name="T38" fmla="*/ 1024 w 193"/>
                <a:gd name="T39" fmla="*/ 927 h 137"/>
                <a:gd name="T40" fmla="*/ 1161 w 193"/>
                <a:gd name="T41" fmla="*/ 700 h 137"/>
                <a:gd name="T42" fmla="*/ 1091 w 193"/>
                <a:gd name="T43" fmla="*/ 385 h 137"/>
                <a:gd name="T44" fmla="*/ 966 w 193"/>
                <a:gd name="T45" fmla="*/ 8 h 137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</a:gdLst>
              <a:ahLst/>
              <a:cxnLst>
                <a:cxn ang="T46">
                  <a:pos x="T0" y="T1"/>
                </a:cxn>
                <a:cxn ang="T47">
                  <a:pos x="T2" y="T3"/>
                </a:cxn>
                <a:cxn ang="T48">
                  <a:pos x="T4" y="T5"/>
                </a:cxn>
                <a:cxn ang="T49">
                  <a:pos x="T6" y="T7"/>
                </a:cxn>
                <a:cxn ang="T50">
                  <a:pos x="T8" y="T9"/>
                </a:cxn>
                <a:cxn ang="T51">
                  <a:pos x="T10" y="T11"/>
                </a:cxn>
                <a:cxn ang="T52">
                  <a:pos x="T12" y="T13"/>
                </a:cxn>
                <a:cxn ang="T53">
                  <a:pos x="T14" y="T15"/>
                </a:cxn>
                <a:cxn ang="T54">
                  <a:pos x="T16" y="T17"/>
                </a:cxn>
                <a:cxn ang="T55">
                  <a:pos x="T18" y="T19"/>
                </a:cxn>
                <a:cxn ang="T56">
                  <a:pos x="T20" y="T21"/>
                </a:cxn>
                <a:cxn ang="T57">
                  <a:pos x="T22" y="T23"/>
                </a:cxn>
                <a:cxn ang="T58">
                  <a:pos x="T24" y="T25"/>
                </a:cxn>
                <a:cxn ang="T59">
                  <a:pos x="T26" y="T27"/>
                </a:cxn>
                <a:cxn ang="T60">
                  <a:pos x="T28" y="T29"/>
                </a:cxn>
                <a:cxn ang="T61">
                  <a:pos x="T30" y="T31"/>
                </a:cxn>
                <a:cxn ang="T62">
                  <a:pos x="T32" y="T33"/>
                </a:cxn>
                <a:cxn ang="T63">
                  <a:pos x="T34" y="T35"/>
                </a:cxn>
                <a:cxn ang="T64">
                  <a:pos x="T36" y="T37"/>
                </a:cxn>
                <a:cxn ang="T65">
                  <a:pos x="T38" y="T39"/>
                </a:cxn>
                <a:cxn ang="T66">
                  <a:pos x="T40" y="T41"/>
                </a:cxn>
                <a:cxn ang="T67">
                  <a:pos x="T42" y="T43"/>
                </a:cxn>
                <a:cxn ang="T68">
                  <a:pos x="T44" y="T45"/>
                </a:cxn>
              </a:cxnLst>
              <a:rect l="0" t="0" r="r" b="b"/>
              <a:pathLst>
                <a:path w="193" h="137">
                  <a:moveTo>
                    <a:pt x="155" y="1"/>
                  </a:moveTo>
                  <a:cubicBezTo>
                    <a:pt x="152" y="1"/>
                    <a:pt x="150" y="2"/>
                    <a:pt x="147" y="2"/>
                  </a:cubicBezTo>
                  <a:cubicBezTo>
                    <a:pt x="144" y="2"/>
                    <a:pt x="141" y="1"/>
                    <a:pt x="139" y="1"/>
                  </a:cubicBezTo>
                  <a:cubicBezTo>
                    <a:pt x="140" y="38"/>
                    <a:pt x="153" y="53"/>
                    <a:pt x="163" y="64"/>
                  </a:cubicBezTo>
                  <a:cubicBezTo>
                    <a:pt x="171" y="74"/>
                    <a:pt x="175" y="78"/>
                    <a:pt x="171" y="93"/>
                  </a:cubicBezTo>
                  <a:cubicBezTo>
                    <a:pt x="167" y="105"/>
                    <a:pt x="163" y="113"/>
                    <a:pt x="157" y="115"/>
                  </a:cubicBezTo>
                  <a:cubicBezTo>
                    <a:pt x="149" y="119"/>
                    <a:pt x="135" y="113"/>
                    <a:pt x="121" y="106"/>
                  </a:cubicBezTo>
                  <a:cubicBezTo>
                    <a:pt x="112" y="102"/>
                    <a:pt x="103" y="98"/>
                    <a:pt x="93" y="95"/>
                  </a:cubicBezTo>
                  <a:cubicBezTo>
                    <a:pt x="85" y="92"/>
                    <a:pt x="75" y="92"/>
                    <a:pt x="65" y="91"/>
                  </a:cubicBezTo>
                  <a:cubicBezTo>
                    <a:pt x="39" y="89"/>
                    <a:pt x="23" y="86"/>
                    <a:pt x="19" y="64"/>
                  </a:cubicBezTo>
                  <a:cubicBezTo>
                    <a:pt x="17" y="56"/>
                    <a:pt x="19" y="52"/>
                    <a:pt x="24" y="45"/>
                  </a:cubicBezTo>
                  <a:cubicBezTo>
                    <a:pt x="29" y="36"/>
                    <a:pt x="36" y="24"/>
                    <a:pt x="38" y="1"/>
                  </a:cubicBezTo>
                  <a:cubicBezTo>
                    <a:pt x="37" y="1"/>
                    <a:pt x="35" y="2"/>
                    <a:pt x="34" y="2"/>
                  </a:cubicBezTo>
                  <a:cubicBezTo>
                    <a:pt x="30" y="2"/>
                    <a:pt x="26" y="1"/>
                    <a:pt x="22" y="0"/>
                  </a:cubicBezTo>
                  <a:cubicBezTo>
                    <a:pt x="21" y="19"/>
                    <a:pt x="15" y="28"/>
                    <a:pt x="10" y="36"/>
                  </a:cubicBezTo>
                  <a:cubicBezTo>
                    <a:pt x="5" y="44"/>
                    <a:pt x="0" y="53"/>
                    <a:pt x="3" y="67"/>
                  </a:cubicBezTo>
                  <a:cubicBezTo>
                    <a:pt x="9" y="103"/>
                    <a:pt x="40" y="105"/>
                    <a:pt x="64" y="107"/>
                  </a:cubicBezTo>
                  <a:cubicBezTo>
                    <a:pt x="73" y="108"/>
                    <a:pt x="82" y="108"/>
                    <a:pt x="89" y="110"/>
                  </a:cubicBezTo>
                  <a:cubicBezTo>
                    <a:pt x="97" y="113"/>
                    <a:pt x="106" y="117"/>
                    <a:pt x="114" y="121"/>
                  </a:cubicBezTo>
                  <a:cubicBezTo>
                    <a:pt x="132" y="129"/>
                    <a:pt x="149" y="137"/>
                    <a:pt x="164" y="130"/>
                  </a:cubicBezTo>
                  <a:cubicBezTo>
                    <a:pt x="174" y="125"/>
                    <a:pt x="181" y="115"/>
                    <a:pt x="186" y="98"/>
                  </a:cubicBezTo>
                  <a:cubicBezTo>
                    <a:pt x="193" y="74"/>
                    <a:pt x="183" y="64"/>
                    <a:pt x="175" y="54"/>
                  </a:cubicBezTo>
                  <a:cubicBezTo>
                    <a:pt x="166" y="44"/>
                    <a:pt x="155" y="32"/>
                    <a:pt x="155" y="1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708"/>
            <p:cNvSpPr>
              <a:spLocks/>
            </p:cNvSpPr>
            <p:nvPr/>
          </p:nvSpPr>
          <p:spPr bwMode="auto">
            <a:xfrm>
              <a:off x="4918" y="2300"/>
              <a:ext cx="340" cy="307"/>
            </a:xfrm>
            <a:custGeom>
              <a:avLst/>
              <a:gdLst>
                <a:gd name="T0" fmla="*/ 845 w 136"/>
                <a:gd name="T1" fmla="*/ 8 h 115"/>
                <a:gd name="T2" fmla="*/ 783 w 136"/>
                <a:gd name="T3" fmla="*/ 13 h 115"/>
                <a:gd name="T4" fmla="*/ 745 w 136"/>
                <a:gd name="T5" fmla="*/ 8 h 115"/>
                <a:gd name="T6" fmla="*/ 745 w 136"/>
                <a:gd name="T7" fmla="*/ 77 h 115"/>
                <a:gd name="T8" fmla="*/ 745 w 136"/>
                <a:gd name="T9" fmla="*/ 158 h 115"/>
                <a:gd name="T10" fmla="*/ 725 w 136"/>
                <a:gd name="T11" fmla="*/ 278 h 115"/>
                <a:gd name="T12" fmla="*/ 695 w 136"/>
                <a:gd name="T13" fmla="*/ 342 h 115"/>
                <a:gd name="T14" fmla="*/ 608 w 136"/>
                <a:gd name="T15" fmla="*/ 571 h 115"/>
                <a:gd name="T16" fmla="*/ 395 w 136"/>
                <a:gd name="T17" fmla="*/ 662 h 115"/>
                <a:gd name="T18" fmla="*/ 383 w 136"/>
                <a:gd name="T19" fmla="*/ 657 h 115"/>
                <a:gd name="T20" fmla="*/ 150 w 136"/>
                <a:gd name="T21" fmla="*/ 406 h 115"/>
                <a:gd name="T22" fmla="*/ 163 w 136"/>
                <a:gd name="T23" fmla="*/ 334 h 115"/>
                <a:gd name="T24" fmla="*/ 175 w 136"/>
                <a:gd name="T25" fmla="*/ 179 h 115"/>
                <a:gd name="T26" fmla="*/ 133 w 136"/>
                <a:gd name="T27" fmla="*/ 85 h 115"/>
                <a:gd name="T28" fmla="*/ 100 w 136"/>
                <a:gd name="T29" fmla="*/ 8 h 115"/>
                <a:gd name="T30" fmla="*/ 75 w 136"/>
                <a:gd name="T31" fmla="*/ 13 h 115"/>
                <a:gd name="T32" fmla="*/ 0 w 136"/>
                <a:gd name="T33" fmla="*/ 0 h 115"/>
                <a:gd name="T34" fmla="*/ 58 w 136"/>
                <a:gd name="T35" fmla="*/ 163 h 115"/>
                <a:gd name="T36" fmla="*/ 75 w 136"/>
                <a:gd name="T37" fmla="*/ 200 h 115"/>
                <a:gd name="T38" fmla="*/ 70 w 136"/>
                <a:gd name="T39" fmla="*/ 307 h 115"/>
                <a:gd name="T40" fmla="*/ 50 w 136"/>
                <a:gd name="T41" fmla="*/ 392 h 115"/>
                <a:gd name="T42" fmla="*/ 363 w 136"/>
                <a:gd name="T43" fmla="*/ 769 h 115"/>
                <a:gd name="T44" fmla="*/ 383 w 136"/>
                <a:gd name="T45" fmla="*/ 777 h 115"/>
                <a:gd name="T46" fmla="*/ 700 w 136"/>
                <a:gd name="T47" fmla="*/ 598 h 115"/>
                <a:gd name="T48" fmla="*/ 775 w 136"/>
                <a:gd name="T49" fmla="*/ 398 h 115"/>
                <a:gd name="T50" fmla="*/ 813 w 136"/>
                <a:gd name="T51" fmla="*/ 328 h 115"/>
                <a:gd name="T52" fmla="*/ 820 w 136"/>
                <a:gd name="T53" fmla="*/ 328 h 115"/>
                <a:gd name="T54" fmla="*/ 845 w 136"/>
                <a:gd name="T55" fmla="*/ 72 h 115"/>
                <a:gd name="T56" fmla="*/ 845 w 136"/>
                <a:gd name="T57" fmla="*/ 8 h 115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</a:gdLst>
              <a:ahLst/>
              <a:cxnLst>
                <a:cxn ang="T58">
                  <a:pos x="T0" y="T1"/>
                </a:cxn>
                <a:cxn ang="T59">
                  <a:pos x="T2" y="T3"/>
                </a:cxn>
                <a:cxn ang="T60">
                  <a:pos x="T4" y="T5"/>
                </a:cxn>
                <a:cxn ang="T61">
                  <a:pos x="T6" y="T7"/>
                </a:cxn>
                <a:cxn ang="T62">
                  <a:pos x="T8" y="T9"/>
                </a:cxn>
                <a:cxn ang="T63">
                  <a:pos x="T10" y="T11"/>
                </a:cxn>
                <a:cxn ang="T64">
                  <a:pos x="T12" y="T13"/>
                </a:cxn>
                <a:cxn ang="T65">
                  <a:pos x="T14" y="T15"/>
                </a:cxn>
                <a:cxn ang="T66">
                  <a:pos x="T16" y="T17"/>
                </a:cxn>
                <a:cxn ang="T67">
                  <a:pos x="T18" y="T19"/>
                </a:cxn>
                <a:cxn ang="T68">
                  <a:pos x="T20" y="T21"/>
                </a:cxn>
                <a:cxn ang="T69">
                  <a:pos x="T22" y="T23"/>
                </a:cxn>
                <a:cxn ang="T70">
                  <a:pos x="T24" y="T25"/>
                </a:cxn>
                <a:cxn ang="T71">
                  <a:pos x="T26" y="T27"/>
                </a:cxn>
                <a:cxn ang="T72">
                  <a:pos x="T28" y="T29"/>
                </a:cxn>
                <a:cxn ang="T73">
                  <a:pos x="T30" y="T31"/>
                </a:cxn>
                <a:cxn ang="T74">
                  <a:pos x="T32" y="T33"/>
                </a:cxn>
                <a:cxn ang="T75">
                  <a:pos x="T34" y="T35"/>
                </a:cxn>
                <a:cxn ang="T76">
                  <a:pos x="T36" y="T37"/>
                </a:cxn>
                <a:cxn ang="T77">
                  <a:pos x="T38" y="T39"/>
                </a:cxn>
                <a:cxn ang="T78">
                  <a:pos x="T40" y="T41"/>
                </a:cxn>
                <a:cxn ang="T79">
                  <a:pos x="T42" y="T43"/>
                </a:cxn>
                <a:cxn ang="T80">
                  <a:pos x="T44" y="T45"/>
                </a:cxn>
                <a:cxn ang="T81">
                  <a:pos x="T46" y="T47"/>
                </a:cxn>
                <a:cxn ang="T82">
                  <a:pos x="T48" y="T49"/>
                </a:cxn>
                <a:cxn ang="T83">
                  <a:pos x="T50" y="T51"/>
                </a:cxn>
                <a:cxn ang="T84">
                  <a:pos x="T52" y="T53"/>
                </a:cxn>
                <a:cxn ang="T85">
                  <a:pos x="T54" y="T55"/>
                </a:cxn>
                <a:cxn ang="T86">
                  <a:pos x="T56" y="T57"/>
                </a:cxn>
              </a:cxnLst>
              <a:rect l="0" t="0" r="r" b="b"/>
              <a:pathLst>
                <a:path w="136" h="115">
                  <a:moveTo>
                    <a:pt x="135" y="1"/>
                  </a:moveTo>
                  <a:cubicBezTo>
                    <a:pt x="132" y="1"/>
                    <a:pt x="128" y="2"/>
                    <a:pt x="125" y="2"/>
                  </a:cubicBezTo>
                  <a:cubicBezTo>
                    <a:pt x="123" y="2"/>
                    <a:pt x="121" y="1"/>
                    <a:pt x="119" y="1"/>
                  </a:cubicBezTo>
                  <a:cubicBezTo>
                    <a:pt x="119" y="6"/>
                    <a:pt x="119" y="11"/>
                    <a:pt x="119" y="11"/>
                  </a:cubicBezTo>
                  <a:cubicBezTo>
                    <a:pt x="119" y="15"/>
                    <a:pt x="119" y="19"/>
                    <a:pt x="119" y="22"/>
                  </a:cubicBezTo>
                  <a:cubicBezTo>
                    <a:pt x="119" y="28"/>
                    <a:pt x="119" y="33"/>
                    <a:pt x="116" y="39"/>
                  </a:cubicBezTo>
                  <a:cubicBezTo>
                    <a:pt x="116" y="40"/>
                    <a:pt x="111" y="48"/>
                    <a:pt x="111" y="48"/>
                  </a:cubicBezTo>
                  <a:cubicBezTo>
                    <a:pt x="105" y="58"/>
                    <a:pt x="101" y="63"/>
                    <a:pt x="97" y="80"/>
                  </a:cubicBezTo>
                  <a:cubicBezTo>
                    <a:pt x="92" y="97"/>
                    <a:pt x="90" y="97"/>
                    <a:pt x="63" y="93"/>
                  </a:cubicBezTo>
                  <a:cubicBezTo>
                    <a:pt x="61" y="92"/>
                    <a:pt x="61" y="92"/>
                    <a:pt x="61" y="92"/>
                  </a:cubicBezTo>
                  <a:cubicBezTo>
                    <a:pt x="26" y="87"/>
                    <a:pt x="22" y="72"/>
                    <a:pt x="24" y="57"/>
                  </a:cubicBezTo>
                  <a:cubicBezTo>
                    <a:pt x="24" y="53"/>
                    <a:pt x="25" y="50"/>
                    <a:pt x="26" y="47"/>
                  </a:cubicBezTo>
                  <a:cubicBezTo>
                    <a:pt x="28" y="41"/>
                    <a:pt x="30" y="34"/>
                    <a:pt x="28" y="25"/>
                  </a:cubicBezTo>
                  <a:cubicBezTo>
                    <a:pt x="26" y="18"/>
                    <a:pt x="23" y="15"/>
                    <a:pt x="21" y="12"/>
                  </a:cubicBezTo>
                  <a:cubicBezTo>
                    <a:pt x="18" y="10"/>
                    <a:pt x="16" y="8"/>
                    <a:pt x="16" y="1"/>
                  </a:cubicBezTo>
                  <a:cubicBezTo>
                    <a:pt x="14" y="1"/>
                    <a:pt x="13" y="2"/>
                    <a:pt x="12" y="2"/>
                  </a:cubicBezTo>
                  <a:cubicBezTo>
                    <a:pt x="7" y="2"/>
                    <a:pt x="3" y="1"/>
                    <a:pt x="0" y="0"/>
                  </a:cubicBezTo>
                  <a:cubicBezTo>
                    <a:pt x="0" y="13"/>
                    <a:pt x="5" y="19"/>
                    <a:pt x="9" y="23"/>
                  </a:cubicBezTo>
                  <a:cubicBezTo>
                    <a:pt x="11" y="25"/>
                    <a:pt x="12" y="26"/>
                    <a:pt x="12" y="28"/>
                  </a:cubicBezTo>
                  <a:cubicBezTo>
                    <a:pt x="13" y="34"/>
                    <a:pt x="12" y="38"/>
                    <a:pt x="11" y="43"/>
                  </a:cubicBezTo>
                  <a:cubicBezTo>
                    <a:pt x="10" y="46"/>
                    <a:pt x="9" y="50"/>
                    <a:pt x="8" y="55"/>
                  </a:cubicBezTo>
                  <a:cubicBezTo>
                    <a:pt x="5" y="85"/>
                    <a:pt x="22" y="103"/>
                    <a:pt x="58" y="108"/>
                  </a:cubicBezTo>
                  <a:cubicBezTo>
                    <a:pt x="61" y="109"/>
                    <a:pt x="61" y="109"/>
                    <a:pt x="61" y="109"/>
                  </a:cubicBezTo>
                  <a:cubicBezTo>
                    <a:pt x="86" y="112"/>
                    <a:pt x="104" y="115"/>
                    <a:pt x="112" y="84"/>
                  </a:cubicBezTo>
                  <a:cubicBezTo>
                    <a:pt x="116" y="70"/>
                    <a:pt x="119" y="66"/>
                    <a:pt x="124" y="56"/>
                  </a:cubicBezTo>
                  <a:cubicBezTo>
                    <a:pt x="130" y="46"/>
                    <a:pt x="130" y="46"/>
                    <a:pt x="130" y="46"/>
                  </a:cubicBezTo>
                  <a:cubicBezTo>
                    <a:pt x="130" y="46"/>
                    <a:pt x="131" y="46"/>
                    <a:pt x="131" y="46"/>
                  </a:cubicBezTo>
                  <a:cubicBezTo>
                    <a:pt x="136" y="34"/>
                    <a:pt x="136" y="23"/>
                    <a:pt x="135" y="10"/>
                  </a:cubicBezTo>
                  <a:lnTo>
                    <a:pt x="135" y="1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709"/>
            <p:cNvSpPr>
              <a:spLocks/>
            </p:cNvSpPr>
            <p:nvPr/>
          </p:nvSpPr>
          <p:spPr bwMode="auto">
            <a:xfrm>
              <a:off x="5396" y="2303"/>
              <a:ext cx="220" cy="653"/>
            </a:xfrm>
            <a:custGeom>
              <a:avLst/>
              <a:gdLst>
                <a:gd name="T0" fmla="*/ 470 w 88"/>
                <a:gd name="T1" fmla="*/ 1626 h 245"/>
                <a:gd name="T2" fmla="*/ 413 w 88"/>
                <a:gd name="T3" fmla="*/ 1583 h 245"/>
                <a:gd name="T4" fmla="*/ 163 w 88"/>
                <a:gd name="T5" fmla="*/ 1157 h 245"/>
                <a:gd name="T6" fmla="*/ 325 w 88"/>
                <a:gd name="T7" fmla="*/ 917 h 245"/>
                <a:gd name="T8" fmla="*/ 500 w 88"/>
                <a:gd name="T9" fmla="*/ 456 h 245"/>
                <a:gd name="T10" fmla="*/ 400 w 88"/>
                <a:gd name="T11" fmla="*/ 184 h 245"/>
                <a:gd name="T12" fmla="*/ 333 w 88"/>
                <a:gd name="T13" fmla="*/ 0 h 245"/>
                <a:gd name="T14" fmla="*/ 300 w 88"/>
                <a:gd name="T15" fmla="*/ 8 h 245"/>
                <a:gd name="T16" fmla="*/ 233 w 88"/>
                <a:gd name="T17" fmla="*/ 0 h 245"/>
                <a:gd name="T18" fmla="*/ 313 w 88"/>
                <a:gd name="T19" fmla="*/ 243 h 245"/>
                <a:gd name="T20" fmla="*/ 408 w 88"/>
                <a:gd name="T21" fmla="*/ 490 h 245"/>
                <a:gd name="T22" fmla="*/ 258 w 88"/>
                <a:gd name="T23" fmla="*/ 832 h 245"/>
                <a:gd name="T24" fmla="*/ 70 w 88"/>
                <a:gd name="T25" fmla="*/ 1122 h 245"/>
                <a:gd name="T26" fmla="*/ 358 w 88"/>
                <a:gd name="T27" fmla="*/ 1676 h 245"/>
                <a:gd name="T28" fmla="*/ 413 w 88"/>
                <a:gd name="T29" fmla="*/ 1719 h 245"/>
                <a:gd name="T30" fmla="*/ 483 w 88"/>
                <a:gd name="T31" fmla="*/ 1706 h 245"/>
                <a:gd name="T32" fmla="*/ 470 w 88"/>
                <a:gd name="T33" fmla="*/ 1626 h 245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88" h="245">
                  <a:moveTo>
                    <a:pt x="75" y="229"/>
                  </a:moveTo>
                  <a:cubicBezTo>
                    <a:pt x="66" y="223"/>
                    <a:pt x="66" y="223"/>
                    <a:pt x="66" y="223"/>
                  </a:cubicBezTo>
                  <a:cubicBezTo>
                    <a:pt x="36" y="202"/>
                    <a:pt x="19" y="188"/>
                    <a:pt x="26" y="163"/>
                  </a:cubicBezTo>
                  <a:cubicBezTo>
                    <a:pt x="30" y="150"/>
                    <a:pt x="40" y="139"/>
                    <a:pt x="52" y="129"/>
                  </a:cubicBezTo>
                  <a:cubicBezTo>
                    <a:pt x="69" y="112"/>
                    <a:pt x="88" y="93"/>
                    <a:pt x="80" y="64"/>
                  </a:cubicBezTo>
                  <a:cubicBezTo>
                    <a:pt x="75" y="45"/>
                    <a:pt x="69" y="34"/>
                    <a:pt x="64" y="26"/>
                  </a:cubicBezTo>
                  <a:cubicBezTo>
                    <a:pt x="59" y="18"/>
                    <a:pt x="55" y="11"/>
                    <a:pt x="53" y="0"/>
                  </a:cubicBezTo>
                  <a:cubicBezTo>
                    <a:pt x="52" y="0"/>
                    <a:pt x="50" y="1"/>
                    <a:pt x="48" y="1"/>
                  </a:cubicBezTo>
                  <a:cubicBezTo>
                    <a:pt x="44" y="1"/>
                    <a:pt x="40" y="0"/>
                    <a:pt x="37" y="0"/>
                  </a:cubicBezTo>
                  <a:cubicBezTo>
                    <a:pt x="39" y="15"/>
                    <a:pt x="44" y="24"/>
                    <a:pt x="50" y="34"/>
                  </a:cubicBezTo>
                  <a:cubicBezTo>
                    <a:pt x="54" y="42"/>
                    <a:pt x="60" y="52"/>
                    <a:pt x="65" y="69"/>
                  </a:cubicBezTo>
                  <a:cubicBezTo>
                    <a:pt x="70" y="89"/>
                    <a:pt x="57" y="102"/>
                    <a:pt x="41" y="117"/>
                  </a:cubicBezTo>
                  <a:cubicBezTo>
                    <a:pt x="28" y="129"/>
                    <a:pt x="15" y="141"/>
                    <a:pt x="11" y="158"/>
                  </a:cubicBezTo>
                  <a:cubicBezTo>
                    <a:pt x="0" y="196"/>
                    <a:pt x="29" y="216"/>
                    <a:pt x="57" y="236"/>
                  </a:cubicBezTo>
                  <a:cubicBezTo>
                    <a:pt x="66" y="242"/>
                    <a:pt x="66" y="242"/>
                    <a:pt x="66" y="242"/>
                  </a:cubicBezTo>
                  <a:cubicBezTo>
                    <a:pt x="69" y="245"/>
                    <a:pt x="74" y="244"/>
                    <a:pt x="77" y="240"/>
                  </a:cubicBezTo>
                  <a:cubicBezTo>
                    <a:pt x="79" y="237"/>
                    <a:pt x="79" y="232"/>
                    <a:pt x="75" y="229"/>
                  </a:cubicBez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710"/>
            <p:cNvSpPr>
              <a:spLocks/>
            </p:cNvSpPr>
            <p:nvPr/>
          </p:nvSpPr>
          <p:spPr bwMode="auto">
            <a:xfrm>
              <a:off x="3738" y="1426"/>
              <a:ext cx="150" cy="880"/>
            </a:xfrm>
            <a:custGeom>
              <a:avLst/>
              <a:gdLst>
                <a:gd name="T0" fmla="*/ 375 w 60"/>
                <a:gd name="T1" fmla="*/ 2168 h 330"/>
                <a:gd name="T2" fmla="*/ 188 w 60"/>
                <a:gd name="T3" fmla="*/ 2347 h 330"/>
                <a:gd name="T4" fmla="*/ 188 w 60"/>
                <a:gd name="T5" fmla="*/ 2347 h 330"/>
                <a:gd name="T6" fmla="*/ 0 w 60"/>
                <a:gd name="T7" fmla="*/ 2168 h 330"/>
                <a:gd name="T8" fmla="*/ 0 w 60"/>
                <a:gd name="T9" fmla="*/ 179 h 330"/>
                <a:gd name="T10" fmla="*/ 188 w 60"/>
                <a:gd name="T11" fmla="*/ 0 h 330"/>
                <a:gd name="T12" fmla="*/ 188 w 60"/>
                <a:gd name="T13" fmla="*/ 0 h 330"/>
                <a:gd name="T14" fmla="*/ 375 w 60"/>
                <a:gd name="T15" fmla="*/ 179 h 330"/>
                <a:gd name="T16" fmla="*/ 375 w 60"/>
                <a:gd name="T17" fmla="*/ 2168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330">
                  <a:moveTo>
                    <a:pt x="60" y="305"/>
                  </a:moveTo>
                  <a:cubicBezTo>
                    <a:pt x="60" y="325"/>
                    <a:pt x="47" y="330"/>
                    <a:pt x="30" y="330"/>
                  </a:cubicBezTo>
                  <a:cubicBezTo>
                    <a:pt x="30" y="330"/>
                    <a:pt x="30" y="330"/>
                    <a:pt x="30" y="330"/>
                  </a:cubicBezTo>
                  <a:cubicBezTo>
                    <a:pt x="13" y="330"/>
                    <a:pt x="0" y="325"/>
                    <a:pt x="0" y="30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"/>
                    <a:pt x="13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7" y="0"/>
                    <a:pt x="60" y="5"/>
                    <a:pt x="60" y="25"/>
                  </a:cubicBezTo>
                  <a:lnTo>
                    <a:pt x="60" y="305"/>
                  </a:lnTo>
                  <a:close/>
                </a:path>
              </a:pathLst>
            </a:custGeom>
            <a:solidFill>
              <a:srgbClr val="780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711"/>
            <p:cNvSpPr>
              <a:spLocks/>
            </p:cNvSpPr>
            <p:nvPr/>
          </p:nvSpPr>
          <p:spPr bwMode="auto">
            <a:xfrm>
              <a:off x="4021" y="1426"/>
              <a:ext cx="152" cy="880"/>
            </a:xfrm>
            <a:custGeom>
              <a:avLst/>
              <a:gdLst>
                <a:gd name="T0" fmla="*/ 379 w 61"/>
                <a:gd name="T1" fmla="*/ 2168 h 330"/>
                <a:gd name="T2" fmla="*/ 192 w 61"/>
                <a:gd name="T3" fmla="*/ 2347 h 330"/>
                <a:gd name="T4" fmla="*/ 192 w 61"/>
                <a:gd name="T5" fmla="*/ 2347 h 330"/>
                <a:gd name="T6" fmla="*/ 0 w 61"/>
                <a:gd name="T7" fmla="*/ 2168 h 330"/>
                <a:gd name="T8" fmla="*/ 0 w 61"/>
                <a:gd name="T9" fmla="*/ 179 h 330"/>
                <a:gd name="T10" fmla="*/ 192 w 61"/>
                <a:gd name="T11" fmla="*/ 0 h 330"/>
                <a:gd name="T12" fmla="*/ 192 w 61"/>
                <a:gd name="T13" fmla="*/ 0 h 330"/>
                <a:gd name="T14" fmla="*/ 379 w 61"/>
                <a:gd name="T15" fmla="*/ 179 h 330"/>
                <a:gd name="T16" fmla="*/ 379 w 61"/>
                <a:gd name="T17" fmla="*/ 2168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" h="330">
                  <a:moveTo>
                    <a:pt x="61" y="305"/>
                  </a:moveTo>
                  <a:cubicBezTo>
                    <a:pt x="61" y="325"/>
                    <a:pt x="47" y="330"/>
                    <a:pt x="31" y="330"/>
                  </a:cubicBezTo>
                  <a:cubicBezTo>
                    <a:pt x="31" y="330"/>
                    <a:pt x="31" y="330"/>
                    <a:pt x="31" y="330"/>
                  </a:cubicBezTo>
                  <a:cubicBezTo>
                    <a:pt x="14" y="330"/>
                    <a:pt x="0" y="325"/>
                    <a:pt x="0" y="30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"/>
                    <a:pt x="14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7" y="0"/>
                    <a:pt x="61" y="5"/>
                    <a:pt x="61" y="25"/>
                  </a:cubicBezTo>
                  <a:lnTo>
                    <a:pt x="61" y="305"/>
                  </a:lnTo>
                  <a:close/>
                </a:path>
              </a:pathLst>
            </a:custGeom>
            <a:solidFill>
              <a:srgbClr val="780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0" name="Freeform 712"/>
            <p:cNvSpPr>
              <a:spLocks/>
            </p:cNvSpPr>
            <p:nvPr/>
          </p:nvSpPr>
          <p:spPr bwMode="auto">
            <a:xfrm>
              <a:off x="4306" y="1426"/>
              <a:ext cx="150" cy="880"/>
            </a:xfrm>
            <a:custGeom>
              <a:avLst/>
              <a:gdLst>
                <a:gd name="T0" fmla="*/ 375 w 60"/>
                <a:gd name="T1" fmla="*/ 2168 h 330"/>
                <a:gd name="T2" fmla="*/ 188 w 60"/>
                <a:gd name="T3" fmla="*/ 2347 h 330"/>
                <a:gd name="T4" fmla="*/ 188 w 60"/>
                <a:gd name="T5" fmla="*/ 2347 h 330"/>
                <a:gd name="T6" fmla="*/ 0 w 60"/>
                <a:gd name="T7" fmla="*/ 2168 h 330"/>
                <a:gd name="T8" fmla="*/ 0 w 60"/>
                <a:gd name="T9" fmla="*/ 179 h 330"/>
                <a:gd name="T10" fmla="*/ 188 w 60"/>
                <a:gd name="T11" fmla="*/ 0 h 330"/>
                <a:gd name="T12" fmla="*/ 188 w 60"/>
                <a:gd name="T13" fmla="*/ 0 h 330"/>
                <a:gd name="T14" fmla="*/ 375 w 60"/>
                <a:gd name="T15" fmla="*/ 179 h 330"/>
                <a:gd name="T16" fmla="*/ 375 w 60"/>
                <a:gd name="T17" fmla="*/ 2168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330">
                  <a:moveTo>
                    <a:pt x="60" y="305"/>
                  </a:moveTo>
                  <a:cubicBezTo>
                    <a:pt x="60" y="325"/>
                    <a:pt x="47" y="330"/>
                    <a:pt x="30" y="330"/>
                  </a:cubicBezTo>
                  <a:cubicBezTo>
                    <a:pt x="30" y="330"/>
                    <a:pt x="30" y="330"/>
                    <a:pt x="30" y="330"/>
                  </a:cubicBezTo>
                  <a:cubicBezTo>
                    <a:pt x="13" y="330"/>
                    <a:pt x="0" y="325"/>
                    <a:pt x="0" y="30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"/>
                    <a:pt x="13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7" y="0"/>
                    <a:pt x="60" y="5"/>
                    <a:pt x="60" y="25"/>
                  </a:cubicBezTo>
                  <a:lnTo>
                    <a:pt x="60" y="305"/>
                  </a:lnTo>
                  <a:close/>
                </a:path>
              </a:pathLst>
            </a:custGeom>
            <a:solidFill>
              <a:srgbClr val="780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1" name="Freeform 713"/>
            <p:cNvSpPr>
              <a:spLocks/>
            </p:cNvSpPr>
            <p:nvPr/>
          </p:nvSpPr>
          <p:spPr bwMode="auto">
            <a:xfrm>
              <a:off x="4588" y="1426"/>
              <a:ext cx="153" cy="880"/>
            </a:xfrm>
            <a:custGeom>
              <a:avLst/>
              <a:gdLst>
                <a:gd name="T0" fmla="*/ 384 w 61"/>
                <a:gd name="T1" fmla="*/ 2168 h 330"/>
                <a:gd name="T2" fmla="*/ 188 w 61"/>
                <a:gd name="T3" fmla="*/ 2347 h 330"/>
                <a:gd name="T4" fmla="*/ 188 w 61"/>
                <a:gd name="T5" fmla="*/ 2347 h 330"/>
                <a:gd name="T6" fmla="*/ 0 w 61"/>
                <a:gd name="T7" fmla="*/ 2168 h 330"/>
                <a:gd name="T8" fmla="*/ 0 w 61"/>
                <a:gd name="T9" fmla="*/ 179 h 330"/>
                <a:gd name="T10" fmla="*/ 188 w 61"/>
                <a:gd name="T11" fmla="*/ 0 h 330"/>
                <a:gd name="T12" fmla="*/ 188 w 61"/>
                <a:gd name="T13" fmla="*/ 0 h 330"/>
                <a:gd name="T14" fmla="*/ 384 w 61"/>
                <a:gd name="T15" fmla="*/ 179 h 330"/>
                <a:gd name="T16" fmla="*/ 384 w 61"/>
                <a:gd name="T17" fmla="*/ 2168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" h="330">
                  <a:moveTo>
                    <a:pt x="61" y="305"/>
                  </a:moveTo>
                  <a:cubicBezTo>
                    <a:pt x="61" y="325"/>
                    <a:pt x="47" y="330"/>
                    <a:pt x="30" y="330"/>
                  </a:cubicBezTo>
                  <a:cubicBezTo>
                    <a:pt x="30" y="330"/>
                    <a:pt x="30" y="330"/>
                    <a:pt x="30" y="330"/>
                  </a:cubicBezTo>
                  <a:cubicBezTo>
                    <a:pt x="14" y="330"/>
                    <a:pt x="0" y="325"/>
                    <a:pt x="0" y="30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"/>
                    <a:pt x="1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7" y="0"/>
                    <a:pt x="61" y="5"/>
                    <a:pt x="61" y="25"/>
                  </a:cubicBezTo>
                  <a:lnTo>
                    <a:pt x="61" y="305"/>
                  </a:lnTo>
                  <a:close/>
                </a:path>
              </a:pathLst>
            </a:custGeom>
            <a:solidFill>
              <a:srgbClr val="780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2" name="Freeform 714"/>
            <p:cNvSpPr>
              <a:spLocks/>
            </p:cNvSpPr>
            <p:nvPr/>
          </p:nvSpPr>
          <p:spPr bwMode="auto">
            <a:xfrm>
              <a:off x="4871" y="1426"/>
              <a:ext cx="152" cy="880"/>
            </a:xfrm>
            <a:custGeom>
              <a:avLst/>
              <a:gdLst>
                <a:gd name="T0" fmla="*/ 379 w 61"/>
                <a:gd name="T1" fmla="*/ 2168 h 330"/>
                <a:gd name="T2" fmla="*/ 192 w 61"/>
                <a:gd name="T3" fmla="*/ 2347 h 330"/>
                <a:gd name="T4" fmla="*/ 192 w 61"/>
                <a:gd name="T5" fmla="*/ 2347 h 330"/>
                <a:gd name="T6" fmla="*/ 0 w 61"/>
                <a:gd name="T7" fmla="*/ 2168 h 330"/>
                <a:gd name="T8" fmla="*/ 0 w 61"/>
                <a:gd name="T9" fmla="*/ 179 h 330"/>
                <a:gd name="T10" fmla="*/ 192 w 61"/>
                <a:gd name="T11" fmla="*/ 0 h 330"/>
                <a:gd name="T12" fmla="*/ 192 w 61"/>
                <a:gd name="T13" fmla="*/ 0 h 330"/>
                <a:gd name="T14" fmla="*/ 379 w 61"/>
                <a:gd name="T15" fmla="*/ 179 h 330"/>
                <a:gd name="T16" fmla="*/ 379 w 61"/>
                <a:gd name="T17" fmla="*/ 2168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" h="330">
                  <a:moveTo>
                    <a:pt x="61" y="305"/>
                  </a:moveTo>
                  <a:cubicBezTo>
                    <a:pt x="61" y="325"/>
                    <a:pt x="47" y="330"/>
                    <a:pt x="31" y="330"/>
                  </a:cubicBezTo>
                  <a:cubicBezTo>
                    <a:pt x="31" y="330"/>
                    <a:pt x="31" y="330"/>
                    <a:pt x="31" y="330"/>
                  </a:cubicBezTo>
                  <a:cubicBezTo>
                    <a:pt x="14" y="330"/>
                    <a:pt x="0" y="325"/>
                    <a:pt x="0" y="30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"/>
                    <a:pt x="14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7" y="0"/>
                    <a:pt x="61" y="5"/>
                    <a:pt x="61" y="25"/>
                  </a:cubicBezTo>
                  <a:lnTo>
                    <a:pt x="61" y="305"/>
                  </a:lnTo>
                  <a:close/>
                </a:path>
              </a:pathLst>
            </a:custGeom>
            <a:solidFill>
              <a:srgbClr val="780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3" name="Freeform 715"/>
            <p:cNvSpPr>
              <a:spLocks/>
            </p:cNvSpPr>
            <p:nvPr/>
          </p:nvSpPr>
          <p:spPr bwMode="auto">
            <a:xfrm>
              <a:off x="5156" y="1426"/>
              <a:ext cx="150" cy="880"/>
            </a:xfrm>
            <a:custGeom>
              <a:avLst/>
              <a:gdLst>
                <a:gd name="T0" fmla="*/ 375 w 60"/>
                <a:gd name="T1" fmla="*/ 2168 h 330"/>
                <a:gd name="T2" fmla="*/ 188 w 60"/>
                <a:gd name="T3" fmla="*/ 2347 h 330"/>
                <a:gd name="T4" fmla="*/ 188 w 60"/>
                <a:gd name="T5" fmla="*/ 2347 h 330"/>
                <a:gd name="T6" fmla="*/ 0 w 60"/>
                <a:gd name="T7" fmla="*/ 2168 h 330"/>
                <a:gd name="T8" fmla="*/ 0 w 60"/>
                <a:gd name="T9" fmla="*/ 179 h 330"/>
                <a:gd name="T10" fmla="*/ 188 w 60"/>
                <a:gd name="T11" fmla="*/ 0 h 330"/>
                <a:gd name="T12" fmla="*/ 188 w 60"/>
                <a:gd name="T13" fmla="*/ 0 h 330"/>
                <a:gd name="T14" fmla="*/ 375 w 60"/>
                <a:gd name="T15" fmla="*/ 179 h 330"/>
                <a:gd name="T16" fmla="*/ 375 w 60"/>
                <a:gd name="T17" fmla="*/ 2168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330">
                  <a:moveTo>
                    <a:pt x="60" y="305"/>
                  </a:moveTo>
                  <a:cubicBezTo>
                    <a:pt x="60" y="325"/>
                    <a:pt x="47" y="330"/>
                    <a:pt x="30" y="330"/>
                  </a:cubicBezTo>
                  <a:cubicBezTo>
                    <a:pt x="30" y="330"/>
                    <a:pt x="30" y="330"/>
                    <a:pt x="30" y="330"/>
                  </a:cubicBezTo>
                  <a:cubicBezTo>
                    <a:pt x="13" y="330"/>
                    <a:pt x="0" y="325"/>
                    <a:pt x="0" y="30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"/>
                    <a:pt x="13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7" y="0"/>
                    <a:pt x="60" y="5"/>
                    <a:pt x="60" y="25"/>
                  </a:cubicBezTo>
                  <a:lnTo>
                    <a:pt x="60" y="305"/>
                  </a:lnTo>
                  <a:close/>
                </a:path>
              </a:pathLst>
            </a:custGeom>
            <a:solidFill>
              <a:srgbClr val="780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4" name="Freeform 716"/>
            <p:cNvSpPr>
              <a:spLocks/>
            </p:cNvSpPr>
            <p:nvPr/>
          </p:nvSpPr>
          <p:spPr bwMode="auto">
            <a:xfrm>
              <a:off x="5438" y="1426"/>
              <a:ext cx="153" cy="880"/>
            </a:xfrm>
            <a:custGeom>
              <a:avLst/>
              <a:gdLst>
                <a:gd name="T0" fmla="*/ 384 w 61"/>
                <a:gd name="T1" fmla="*/ 2168 h 330"/>
                <a:gd name="T2" fmla="*/ 196 w 61"/>
                <a:gd name="T3" fmla="*/ 2347 h 330"/>
                <a:gd name="T4" fmla="*/ 196 w 61"/>
                <a:gd name="T5" fmla="*/ 2347 h 330"/>
                <a:gd name="T6" fmla="*/ 0 w 61"/>
                <a:gd name="T7" fmla="*/ 2168 h 330"/>
                <a:gd name="T8" fmla="*/ 0 w 61"/>
                <a:gd name="T9" fmla="*/ 179 h 330"/>
                <a:gd name="T10" fmla="*/ 196 w 61"/>
                <a:gd name="T11" fmla="*/ 0 h 330"/>
                <a:gd name="T12" fmla="*/ 196 w 61"/>
                <a:gd name="T13" fmla="*/ 0 h 330"/>
                <a:gd name="T14" fmla="*/ 384 w 61"/>
                <a:gd name="T15" fmla="*/ 179 h 330"/>
                <a:gd name="T16" fmla="*/ 384 w 61"/>
                <a:gd name="T17" fmla="*/ 2168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" h="330">
                  <a:moveTo>
                    <a:pt x="61" y="305"/>
                  </a:moveTo>
                  <a:cubicBezTo>
                    <a:pt x="61" y="325"/>
                    <a:pt x="47" y="330"/>
                    <a:pt x="31" y="330"/>
                  </a:cubicBezTo>
                  <a:cubicBezTo>
                    <a:pt x="31" y="330"/>
                    <a:pt x="31" y="330"/>
                    <a:pt x="31" y="330"/>
                  </a:cubicBezTo>
                  <a:cubicBezTo>
                    <a:pt x="14" y="330"/>
                    <a:pt x="0" y="325"/>
                    <a:pt x="0" y="30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"/>
                    <a:pt x="14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7" y="0"/>
                    <a:pt x="61" y="5"/>
                    <a:pt x="61" y="25"/>
                  </a:cubicBezTo>
                  <a:lnTo>
                    <a:pt x="61" y="305"/>
                  </a:lnTo>
                  <a:close/>
                </a:path>
              </a:pathLst>
            </a:custGeom>
            <a:solidFill>
              <a:srgbClr val="78017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5" name="Freeform 717"/>
            <p:cNvSpPr>
              <a:spLocks/>
            </p:cNvSpPr>
            <p:nvPr/>
          </p:nvSpPr>
          <p:spPr bwMode="auto">
            <a:xfrm>
              <a:off x="3748" y="1434"/>
              <a:ext cx="130" cy="853"/>
            </a:xfrm>
            <a:custGeom>
              <a:avLst/>
              <a:gdLst>
                <a:gd name="T0" fmla="*/ 45 w 52"/>
                <a:gd name="T1" fmla="*/ 2167 h 320"/>
                <a:gd name="T2" fmla="*/ 45 w 52"/>
                <a:gd name="T3" fmla="*/ 221 h 320"/>
                <a:gd name="T4" fmla="*/ 208 w 52"/>
                <a:gd name="T5" fmla="*/ 21 h 320"/>
                <a:gd name="T6" fmla="*/ 325 w 52"/>
                <a:gd name="T7" fmla="*/ 72 h 320"/>
                <a:gd name="T8" fmla="*/ 188 w 52"/>
                <a:gd name="T9" fmla="*/ 0 h 320"/>
                <a:gd name="T10" fmla="*/ 0 w 52"/>
                <a:gd name="T11" fmla="*/ 157 h 320"/>
                <a:gd name="T12" fmla="*/ 0 w 52"/>
                <a:gd name="T13" fmla="*/ 2125 h 320"/>
                <a:gd name="T14" fmla="*/ 70 w 52"/>
                <a:gd name="T15" fmla="*/ 2274 h 320"/>
                <a:gd name="T16" fmla="*/ 45 w 52"/>
                <a:gd name="T17" fmla="*/ 2167 h 3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2" h="320">
                  <a:moveTo>
                    <a:pt x="7" y="305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7" y="11"/>
                    <a:pt x="17" y="3"/>
                    <a:pt x="33" y="3"/>
                  </a:cubicBezTo>
                  <a:cubicBezTo>
                    <a:pt x="41" y="3"/>
                    <a:pt x="47" y="5"/>
                    <a:pt x="52" y="10"/>
                  </a:cubicBezTo>
                  <a:cubicBezTo>
                    <a:pt x="47" y="2"/>
                    <a:pt x="38" y="0"/>
                    <a:pt x="30" y="0"/>
                  </a:cubicBezTo>
                  <a:cubicBezTo>
                    <a:pt x="13" y="0"/>
                    <a:pt x="0" y="2"/>
                    <a:pt x="0" y="22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310"/>
                    <a:pt x="4" y="317"/>
                    <a:pt x="11" y="320"/>
                  </a:cubicBezTo>
                  <a:cubicBezTo>
                    <a:pt x="8" y="317"/>
                    <a:pt x="7" y="312"/>
                    <a:pt x="7" y="305"/>
                  </a:cubicBezTo>
                  <a:close/>
                </a:path>
              </a:pathLst>
            </a:custGeom>
            <a:solidFill>
              <a:srgbClr val="AE6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718"/>
            <p:cNvSpPr>
              <a:spLocks/>
            </p:cNvSpPr>
            <p:nvPr/>
          </p:nvSpPr>
          <p:spPr bwMode="auto">
            <a:xfrm>
              <a:off x="3748" y="1434"/>
              <a:ext cx="75" cy="797"/>
            </a:xfrm>
            <a:custGeom>
              <a:avLst/>
              <a:gdLst>
                <a:gd name="T0" fmla="*/ 0 w 30"/>
                <a:gd name="T1" fmla="*/ 2124 h 299"/>
                <a:gd name="T2" fmla="*/ 13 w 30"/>
                <a:gd name="T3" fmla="*/ 171 h 299"/>
                <a:gd name="T4" fmla="*/ 188 w 30"/>
                <a:gd name="T5" fmla="*/ 0 h 299"/>
                <a:gd name="T6" fmla="*/ 0 w 30"/>
                <a:gd name="T7" fmla="*/ 157 h 299"/>
                <a:gd name="T8" fmla="*/ 0 w 30"/>
                <a:gd name="T9" fmla="*/ 2124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299">
                  <a:moveTo>
                    <a:pt x="0" y="299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2" y="4"/>
                    <a:pt x="13" y="0"/>
                    <a:pt x="30" y="0"/>
                  </a:cubicBezTo>
                  <a:cubicBezTo>
                    <a:pt x="13" y="0"/>
                    <a:pt x="0" y="2"/>
                    <a:pt x="0" y="22"/>
                  </a:cubicBezTo>
                  <a:cubicBezTo>
                    <a:pt x="0" y="299"/>
                    <a:pt x="0" y="299"/>
                    <a:pt x="0" y="2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719"/>
            <p:cNvSpPr>
              <a:spLocks/>
            </p:cNvSpPr>
            <p:nvPr/>
          </p:nvSpPr>
          <p:spPr bwMode="auto">
            <a:xfrm>
              <a:off x="3786" y="1463"/>
              <a:ext cx="97" cy="829"/>
            </a:xfrm>
            <a:custGeom>
              <a:avLst/>
              <a:gdLst>
                <a:gd name="T0" fmla="*/ 241 w 39"/>
                <a:gd name="T1" fmla="*/ 85 h 311"/>
                <a:gd name="T2" fmla="*/ 199 w 39"/>
                <a:gd name="T3" fmla="*/ 1989 h 311"/>
                <a:gd name="T4" fmla="*/ 55 w 39"/>
                <a:gd name="T5" fmla="*/ 2210 h 311"/>
                <a:gd name="T6" fmla="*/ 55 w 39"/>
                <a:gd name="T7" fmla="*/ 2210 h 311"/>
                <a:gd name="T8" fmla="*/ 241 w 39"/>
                <a:gd name="T9" fmla="*/ 2053 h 311"/>
                <a:gd name="T10" fmla="*/ 241 w 39"/>
                <a:gd name="T11" fmla="*/ 85 h 311"/>
                <a:gd name="T12" fmla="*/ 241 w 39"/>
                <a:gd name="T13" fmla="*/ 85 h 3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" h="311">
                  <a:moveTo>
                    <a:pt x="39" y="12"/>
                  </a:moveTo>
                  <a:cubicBezTo>
                    <a:pt x="32" y="280"/>
                    <a:pt x="32" y="280"/>
                    <a:pt x="32" y="280"/>
                  </a:cubicBezTo>
                  <a:cubicBezTo>
                    <a:pt x="32" y="300"/>
                    <a:pt x="25" y="311"/>
                    <a:pt x="9" y="311"/>
                  </a:cubicBezTo>
                  <a:cubicBezTo>
                    <a:pt x="1" y="311"/>
                    <a:pt x="0" y="311"/>
                    <a:pt x="9" y="311"/>
                  </a:cubicBezTo>
                  <a:cubicBezTo>
                    <a:pt x="25" y="311"/>
                    <a:pt x="39" y="309"/>
                    <a:pt x="39" y="289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0"/>
                    <a:pt x="39" y="5"/>
                    <a:pt x="39" y="12"/>
                  </a:cubicBezTo>
                  <a:close/>
                </a:path>
              </a:pathLst>
            </a:custGeom>
            <a:solidFill>
              <a:srgbClr val="3F00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720"/>
            <p:cNvSpPr>
              <a:spLocks/>
            </p:cNvSpPr>
            <p:nvPr/>
          </p:nvSpPr>
          <p:spPr bwMode="auto">
            <a:xfrm>
              <a:off x="4028" y="1434"/>
              <a:ext cx="133" cy="853"/>
            </a:xfrm>
            <a:custGeom>
              <a:avLst/>
              <a:gdLst>
                <a:gd name="T0" fmla="*/ 45 w 53"/>
                <a:gd name="T1" fmla="*/ 2167 h 320"/>
                <a:gd name="T2" fmla="*/ 45 w 53"/>
                <a:gd name="T3" fmla="*/ 221 h 320"/>
                <a:gd name="T4" fmla="*/ 213 w 53"/>
                <a:gd name="T5" fmla="*/ 21 h 320"/>
                <a:gd name="T6" fmla="*/ 334 w 53"/>
                <a:gd name="T7" fmla="*/ 72 h 320"/>
                <a:gd name="T8" fmla="*/ 196 w 53"/>
                <a:gd name="T9" fmla="*/ 0 h 320"/>
                <a:gd name="T10" fmla="*/ 0 w 53"/>
                <a:gd name="T11" fmla="*/ 157 h 320"/>
                <a:gd name="T12" fmla="*/ 0 w 53"/>
                <a:gd name="T13" fmla="*/ 2125 h 320"/>
                <a:gd name="T14" fmla="*/ 70 w 53"/>
                <a:gd name="T15" fmla="*/ 2274 h 320"/>
                <a:gd name="T16" fmla="*/ 45 w 53"/>
                <a:gd name="T17" fmla="*/ 2167 h 3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320">
                  <a:moveTo>
                    <a:pt x="7" y="305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7" y="11"/>
                    <a:pt x="17" y="3"/>
                    <a:pt x="34" y="3"/>
                  </a:cubicBezTo>
                  <a:cubicBezTo>
                    <a:pt x="41" y="3"/>
                    <a:pt x="48" y="5"/>
                    <a:pt x="53" y="10"/>
                  </a:cubicBezTo>
                  <a:cubicBezTo>
                    <a:pt x="48" y="2"/>
                    <a:pt x="39" y="0"/>
                    <a:pt x="31" y="0"/>
                  </a:cubicBezTo>
                  <a:cubicBezTo>
                    <a:pt x="14" y="0"/>
                    <a:pt x="0" y="2"/>
                    <a:pt x="0" y="22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310"/>
                    <a:pt x="5" y="317"/>
                    <a:pt x="11" y="320"/>
                  </a:cubicBezTo>
                  <a:cubicBezTo>
                    <a:pt x="9" y="317"/>
                    <a:pt x="7" y="312"/>
                    <a:pt x="7" y="305"/>
                  </a:cubicBezTo>
                  <a:close/>
                </a:path>
              </a:pathLst>
            </a:custGeom>
            <a:solidFill>
              <a:srgbClr val="AE6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721"/>
            <p:cNvSpPr>
              <a:spLocks/>
            </p:cNvSpPr>
            <p:nvPr/>
          </p:nvSpPr>
          <p:spPr bwMode="auto">
            <a:xfrm>
              <a:off x="4028" y="1434"/>
              <a:ext cx="78" cy="797"/>
            </a:xfrm>
            <a:custGeom>
              <a:avLst/>
              <a:gdLst>
                <a:gd name="T0" fmla="*/ 0 w 31"/>
                <a:gd name="T1" fmla="*/ 2124 h 299"/>
                <a:gd name="T2" fmla="*/ 20 w 31"/>
                <a:gd name="T3" fmla="*/ 171 h 299"/>
                <a:gd name="T4" fmla="*/ 196 w 31"/>
                <a:gd name="T5" fmla="*/ 0 h 299"/>
                <a:gd name="T6" fmla="*/ 0 w 31"/>
                <a:gd name="T7" fmla="*/ 157 h 299"/>
                <a:gd name="T8" fmla="*/ 0 w 31"/>
                <a:gd name="T9" fmla="*/ 2124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299">
                  <a:moveTo>
                    <a:pt x="0" y="299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4"/>
                    <a:pt x="14" y="0"/>
                    <a:pt x="31" y="0"/>
                  </a:cubicBezTo>
                  <a:cubicBezTo>
                    <a:pt x="14" y="0"/>
                    <a:pt x="0" y="2"/>
                    <a:pt x="0" y="22"/>
                  </a:cubicBezTo>
                  <a:cubicBezTo>
                    <a:pt x="0" y="299"/>
                    <a:pt x="0" y="299"/>
                    <a:pt x="0" y="2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0" name="Freeform 722"/>
            <p:cNvSpPr>
              <a:spLocks/>
            </p:cNvSpPr>
            <p:nvPr/>
          </p:nvSpPr>
          <p:spPr bwMode="auto">
            <a:xfrm>
              <a:off x="4068" y="1463"/>
              <a:ext cx="98" cy="829"/>
            </a:xfrm>
            <a:custGeom>
              <a:avLst/>
              <a:gdLst>
                <a:gd name="T0" fmla="*/ 246 w 39"/>
                <a:gd name="T1" fmla="*/ 85 h 311"/>
                <a:gd name="T2" fmla="*/ 201 w 39"/>
                <a:gd name="T3" fmla="*/ 1989 h 311"/>
                <a:gd name="T4" fmla="*/ 50 w 39"/>
                <a:gd name="T5" fmla="*/ 2210 h 311"/>
                <a:gd name="T6" fmla="*/ 50 w 39"/>
                <a:gd name="T7" fmla="*/ 2210 h 311"/>
                <a:gd name="T8" fmla="*/ 246 w 39"/>
                <a:gd name="T9" fmla="*/ 2053 h 311"/>
                <a:gd name="T10" fmla="*/ 246 w 39"/>
                <a:gd name="T11" fmla="*/ 85 h 311"/>
                <a:gd name="T12" fmla="*/ 246 w 39"/>
                <a:gd name="T13" fmla="*/ 85 h 3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" h="311">
                  <a:moveTo>
                    <a:pt x="39" y="12"/>
                  </a:moveTo>
                  <a:cubicBezTo>
                    <a:pt x="32" y="280"/>
                    <a:pt x="32" y="280"/>
                    <a:pt x="32" y="280"/>
                  </a:cubicBezTo>
                  <a:cubicBezTo>
                    <a:pt x="32" y="300"/>
                    <a:pt x="25" y="311"/>
                    <a:pt x="8" y="311"/>
                  </a:cubicBezTo>
                  <a:cubicBezTo>
                    <a:pt x="1" y="311"/>
                    <a:pt x="0" y="311"/>
                    <a:pt x="8" y="311"/>
                  </a:cubicBezTo>
                  <a:cubicBezTo>
                    <a:pt x="25" y="311"/>
                    <a:pt x="39" y="309"/>
                    <a:pt x="39" y="289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0"/>
                    <a:pt x="39" y="5"/>
                    <a:pt x="39" y="12"/>
                  </a:cubicBezTo>
                  <a:close/>
                </a:path>
              </a:pathLst>
            </a:custGeom>
            <a:solidFill>
              <a:srgbClr val="3F00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1" name="Freeform 723"/>
            <p:cNvSpPr>
              <a:spLocks/>
            </p:cNvSpPr>
            <p:nvPr/>
          </p:nvSpPr>
          <p:spPr bwMode="auto">
            <a:xfrm>
              <a:off x="4313" y="1434"/>
              <a:ext cx="133" cy="853"/>
            </a:xfrm>
            <a:custGeom>
              <a:avLst/>
              <a:gdLst>
                <a:gd name="T0" fmla="*/ 45 w 53"/>
                <a:gd name="T1" fmla="*/ 2167 h 320"/>
                <a:gd name="T2" fmla="*/ 45 w 53"/>
                <a:gd name="T3" fmla="*/ 221 h 320"/>
                <a:gd name="T4" fmla="*/ 213 w 53"/>
                <a:gd name="T5" fmla="*/ 21 h 320"/>
                <a:gd name="T6" fmla="*/ 334 w 53"/>
                <a:gd name="T7" fmla="*/ 72 h 320"/>
                <a:gd name="T8" fmla="*/ 196 w 53"/>
                <a:gd name="T9" fmla="*/ 0 h 320"/>
                <a:gd name="T10" fmla="*/ 0 w 53"/>
                <a:gd name="T11" fmla="*/ 157 h 320"/>
                <a:gd name="T12" fmla="*/ 0 w 53"/>
                <a:gd name="T13" fmla="*/ 2125 h 320"/>
                <a:gd name="T14" fmla="*/ 70 w 53"/>
                <a:gd name="T15" fmla="*/ 2274 h 320"/>
                <a:gd name="T16" fmla="*/ 45 w 53"/>
                <a:gd name="T17" fmla="*/ 2167 h 3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320">
                  <a:moveTo>
                    <a:pt x="7" y="305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7" y="11"/>
                    <a:pt x="17" y="3"/>
                    <a:pt x="34" y="3"/>
                  </a:cubicBezTo>
                  <a:cubicBezTo>
                    <a:pt x="41" y="3"/>
                    <a:pt x="48" y="5"/>
                    <a:pt x="53" y="10"/>
                  </a:cubicBezTo>
                  <a:cubicBezTo>
                    <a:pt x="48" y="2"/>
                    <a:pt x="39" y="0"/>
                    <a:pt x="31" y="0"/>
                  </a:cubicBezTo>
                  <a:cubicBezTo>
                    <a:pt x="14" y="0"/>
                    <a:pt x="0" y="2"/>
                    <a:pt x="0" y="22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310"/>
                    <a:pt x="5" y="317"/>
                    <a:pt x="11" y="320"/>
                  </a:cubicBezTo>
                  <a:cubicBezTo>
                    <a:pt x="9" y="317"/>
                    <a:pt x="7" y="312"/>
                    <a:pt x="7" y="305"/>
                  </a:cubicBezTo>
                  <a:close/>
                </a:path>
              </a:pathLst>
            </a:custGeom>
            <a:solidFill>
              <a:srgbClr val="AE6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2" name="Freeform 724"/>
            <p:cNvSpPr>
              <a:spLocks/>
            </p:cNvSpPr>
            <p:nvPr/>
          </p:nvSpPr>
          <p:spPr bwMode="auto">
            <a:xfrm>
              <a:off x="4313" y="1434"/>
              <a:ext cx="78" cy="797"/>
            </a:xfrm>
            <a:custGeom>
              <a:avLst/>
              <a:gdLst>
                <a:gd name="T0" fmla="*/ 0 w 31"/>
                <a:gd name="T1" fmla="*/ 2124 h 299"/>
                <a:gd name="T2" fmla="*/ 20 w 31"/>
                <a:gd name="T3" fmla="*/ 171 h 299"/>
                <a:gd name="T4" fmla="*/ 196 w 31"/>
                <a:gd name="T5" fmla="*/ 0 h 299"/>
                <a:gd name="T6" fmla="*/ 0 w 31"/>
                <a:gd name="T7" fmla="*/ 157 h 299"/>
                <a:gd name="T8" fmla="*/ 0 w 31"/>
                <a:gd name="T9" fmla="*/ 2124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1" h="299">
                  <a:moveTo>
                    <a:pt x="0" y="299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4"/>
                    <a:pt x="14" y="0"/>
                    <a:pt x="31" y="0"/>
                  </a:cubicBezTo>
                  <a:cubicBezTo>
                    <a:pt x="14" y="0"/>
                    <a:pt x="0" y="2"/>
                    <a:pt x="0" y="22"/>
                  </a:cubicBezTo>
                  <a:cubicBezTo>
                    <a:pt x="0" y="299"/>
                    <a:pt x="0" y="299"/>
                    <a:pt x="0" y="2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3" name="Freeform 725"/>
            <p:cNvSpPr>
              <a:spLocks/>
            </p:cNvSpPr>
            <p:nvPr/>
          </p:nvSpPr>
          <p:spPr bwMode="auto">
            <a:xfrm>
              <a:off x="4353" y="1463"/>
              <a:ext cx="98" cy="829"/>
            </a:xfrm>
            <a:custGeom>
              <a:avLst/>
              <a:gdLst>
                <a:gd name="T0" fmla="*/ 246 w 39"/>
                <a:gd name="T1" fmla="*/ 85 h 311"/>
                <a:gd name="T2" fmla="*/ 201 w 39"/>
                <a:gd name="T3" fmla="*/ 1989 h 311"/>
                <a:gd name="T4" fmla="*/ 50 w 39"/>
                <a:gd name="T5" fmla="*/ 2210 h 311"/>
                <a:gd name="T6" fmla="*/ 50 w 39"/>
                <a:gd name="T7" fmla="*/ 2210 h 311"/>
                <a:gd name="T8" fmla="*/ 246 w 39"/>
                <a:gd name="T9" fmla="*/ 2053 h 311"/>
                <a:gd name="T10" fmla="*/ 246 w 39"/>
                <a:gd name="T11" fmla="*/ 85 h 311"/>
                <a:gd name="T12" fmla="*/ 246 w 39"/>
                <a:gd name="T13" fmla="*/ 85 h 3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9" h="311">
                  <a:moveTo>
                    <a:pt x="39" y="12"/>
                  </a:moveTo>
                  <a:cubicBezTo>
                    <a:pt x="32" y="280"/>
                    <a:pt x="32" y="280"/>
                    <a:pt x="32" y="280"/>
                  </a:cubicBezTo>
                  <a:cubicBezTo>
                    <a:pt x="32" y="300"/>
                    <a:pt x="25" y="311"/>
                    <a:pt x="8" y="311"/>
                  </a:cubicBezTo>
                  <a:cubicBezTo>
                    <a:pt x="1" y="311"/>
                    <a:pt x="0" y="311"/>
                    <a:pt x="8" y="311"/>
                  </a:cubicBezTo>
                  <a:cubicBezTo>
                    <a:pt x="25" y="311"/>
                    <a:pt x="39" y="309"/>
                    <a:pt x="39" y="289"/>
                  </a:cubicBezTo>
                  <a:cubicBezTo>
                    <a:pt x="39" y="12"/>
                    <a:pt x="39" y="12"/>
                    <a:pt x="39" y="12"/>
                  </a:cubicBezTo>
                  <a:cubicBezTo>
                    <a:pt x="39" y="0"/>
                    <a:pt x="39" y="5"/>
                    <a:pt x="39" y="12"/>
                  </a:cubicBezTo>
                  <a:close/>
                </a:path>
              </a:pathLst>
            </a:custGeom>
            <a:solidFill>
              <a:srgbClr val="3F00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4" name="Freeform 726"/>
            <p:cNvSpPr>
              <a:spLocks/>
            </p:cNvSpPr>
            <p:nvPr/>
          </p:nvSpPr>
          <p:spPr bwMode="auto">
            <a:xfrm>
              <a:off x="4596" y="1434"/>
              <a:ext cx="132" cy="853"/>
            </a:xfrm>
            <a:custGeom>
              <a:avLst/>
              <a:gdLst>
                <a:gd name="T0" fmla="*/ 42 w 53"/>
                <a:gd name="T1" fmla="*/ 2167 h 320"/>
                <a:gd name="T2" fmla="*/ 42 w 53"/>
                <a:gd name="T3" fmla="*/ 221 h 320"/>
                <a:gd name="T4" fmla="*/ 212 w 53"/>
                <a:gd name="T5" fmla="*/ 21 h 320"/>
                <a:gd name="T6" fmla="*/ 329 w 53"/>
                <a:gd name="T7" fmla="*/ 72 h 320"/>
                <a:gd name="T8" fmla="*/ 187 w 53"/>
                <a:gd name="T9" fmla="*/ 0 h 320"/>
                <a:gd name="T10" fmla="*/ 0 w 53"/>
                <a:gd name="T11" fmla="*/ 157 h 320"/>
                <a:gd name="T12" fmla="*/ 0 w 53"/>
                <a:gd name="T13" fmla="*/ 2125 h 320"/>
                <a:gd name="T14" fmla="*/ 67 w 53"/>
                <a:gd name="T15" fmla="*/ 2274 h 320"/>
                <a:gd name="T16" fmla="*/ 42 w 53"/>
                <a:gd name="T17" fmla="*/ 2167 h 3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320">
                  <a:moveTo>
                    <a:pt x="7" y="305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7" y="11"/>
                    <a:pt x="17" y="3"/>
                    <a:pt x="34" y="3"/>
                  </a:cubicBezTo>
                  <a:cubicBezTo>
                    <a:pt x="41" y="3"/>
                    <a:pt x="48" y="5"/>
                    <a:pt x="53" y="10"/>
                  </a:cubicBezTo>
                  <a:cubicBezTo>
                    <a:pt x="48" y="2"/>
                    <a:pt x="39" y="0"/>
                    <a:pt x="30" y="0"/>
                  </a:cubicBezTo>
                  <a:cubicBezTo>
                    <a:pt x="14" y="0"/>
                    <a:pt x="0" y="2"/>
                    <a:pt x="0" y="22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310"/>
                    <a:pt x="4" y="317"/>
                    <a:pt x="11" y="320"/>
                  </a:cubicBezTo>
                  <a:cubicBezTo>
                    <a:pt x="9" y="317"/>
                    <a:pt x="7" y="312"/>
                    <a:pt x="7" y="305"/>
                  </a:cubicBezTo>
                  <a:close/>
                </a:path>
              </a:pathLst>
            </a:custGeom>
            <a:solidFill>
              <a:srgbClr val="AE6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5" name="Freeform 727"/>
            <p:cNvSpPr>
              <a:spLocks/>
            </p:cNvSpPr>
            <p:nvPr/>
          </p:nvSpPr>
          <p:spPr bwMode="auto">
            <a:xfrm>
              <a:off x="4596" y="1434"/>
              <a:ext cx="75" cy="797"/>
            </a:xfrm>
            <a:custGeom>
              <a:avLst/>
              <a:gdLst>
                <a:gd name="T0" fmla="*/ 0 w 30"/>
                <a:gd name="T1" fmla="*/ 2124 h 299"/>
                <a:gd name="T2" fmla="*/ 20 w 30"/>
                <a:gd name="T3" fmla="*/ 171 h 299"/>
                <a:gd name="T4" fmla="*/ 188 w 30"/>
                <a:gd name="T5" fmla="*/ 0 h 299"/>
                <a:gd name="T6" fmla="*/ 0 w 30"/>
                <a:gd name="T7" fmla="*/ 157 h 299"/>
                <a:gd name="T8" fmla="*/ 0 w 30"/>
                <a:gd name="T9" fmla="*/ 2124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299">
                  <a:moveTo>
                    <a:pt x="0" y="299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4"/>
                    <a:pt x="14" y="0"/>
                    <a:pt x="30" y="0"/>
                  </a:cubicBezTo>
                  <a:cubicBezTo>
                    <a:pt x="14" y="0"/>
                    <a:pt x="0" y="2"/>
                    <a:pt x="0" y="22"/>
                  </a:cubicBezTo>
                  <a:cubicBezTo>
                    <a:pt x="0" y="299"/>
                    <a:pt x="0" y="299"/>
                    <a:pt x="0" y="2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6" name="Freeform 728"/>
            <p:cNvSpPr>
              <a:spLocks/>
            </p:cNvSpPr>
            <p:nvPr/>
          </p:nvSpPr>
          <p:spPr bwMode="auto">
            <a:xfrm>
              <a:off x="4636" y="1463"/>
              <a:ext cx="95" cy="829"/>
            </a:xfrm>
            <a:custGeom>
              <a:avLst/>
              <a:gdLst>
                <a:gd name="T0" fmla="*/ 238 w 38"/>
                <a:gd name="T1" fmla="*/ 85 h 311"/>
                <a:gd name="T2" fmla="*/ 195 w 38"/>
                <a:gd name="T3" fmla="*/ 1989 h 311"/>
                <a:gd name="T4" fmla="*/ 50 w 38"/>
                <a:gd name="T5" fmla="*/ 2210 h 311"/>
                <a:gd name="T6" fmla="*/ 50 w 38"/>
                <a:gd name="T7" fmla="*/ 2210 h 311"/>
                <a:gd name="T8" fmla="*/ 238 w 38"/>
                <a:gd name="T9" fmla="*/ 2053 h 311"/>
                <a:gd name="T10" fmla="*/ 238 w 38"/>
                <a:gd name="T11" fmla="*/ 85 h 311"/>
                <a:gd name="T12" fmla="*/ 238 w 38"/>
                <a:gd name="T13" fmla="*/ 85 h 3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11">
                  <a:moveTo>
                    <a:pt x="38" y="12"/>
                  </a:moveTo>
                  <a:cubicBezTo>
                    <a:pt x="31" y="280"/>
                    <a:pt x="31" y="280"/>
                    <a:pt x="31" y="280"/>
                  </a:cubicBezTo>
                  <a:cubicBezTo>
                    <a:pt x="31" y="300"/>
                    <a:pt x="25" y="311"/>
                    <a:pt x="8" y="311"/>
                  </a:cubicBezTo>
                  <a:cubicBezTo>
                    <a:pt x="1" y="311"/>
                    <a:pt x="0" y="311"/>
                    <a:pt x="8" y="311"/>
                  </a:cubicBezTo>
                  <a:cubicBezTo>
                    <a:pt x="25" y="311"/>
                    <a:pt x="38" y="309"/>
                    <a:pt x="38" y="289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0"/>
                    <a:pt x="38" y="5"/>
                    <a:pt x="38" y="12"/>
                  </a:cubicBezTo>
                  <a:close/>
                </a:path>
              </a:pathLst>
            </a:custGeom>
            <a:solidFill>
              <a:srgbClr val="3F00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7" name="Freeform 729"/>
            <p:cNvSpPr>
              <a:spLocks/>
            </p:cNvSpPr>
            <p:nvPr/>
          </p:nvSpPr>
          <p:spPr bwMode="auto">
            <a:xfrm>
              <a:off x="4881" y="1434"/>
              <a:ext cx="132" cy="853"/>
            </a:xfrm>
            <a:custGeom>
              <a:avLst/>
              <a:gdLst>
                <a:gd name="T0" fmla="*/ 42 w 53"/>
                <a:gd name="T1" fmla="*/ 2167 h 320"/>
                <a:gd name="T2" fmla="*/ 42 w 53"/>
                <a:gd name="T3" fmla="*/ 221 h 320"/>
                <a:gd name="T4" fmla="*/ 212 w 53"/>
                <a:gd name="T5" fmla="*/ 21 h 320"/>
                <a:gd name="T6" fmla="*/ 329 w 53"/>
                <a:gd name="T7" fmla="*/ 72 h 320"/>
                <a:gd name="T8" fmla="*/ 187 w 53"/>
                <a:gd name="T9" fmla="*/ 0 h 320"/>
                <a:gd name="T10" fmla="*/ 0 w 53"/>
                <a:gd name="T11" fmla="*/ 157 h 320"/>
                <a:gd name="T12" fmla="*/ 0 w 53"/>
                <a:gd name="T13" fmla="*/ 2125 h 320"/>
                <a:gd name="T14" fmla="*/ 67 w 53"/>
                <a:gd name="T15" fmla="*/ 2274 h 320"/>
                <a:gd name="T16" fmla="*/ 42 w 53"/>
                <a:gd name="T17" fmla="*/ 2167 h 3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320">
                  <a:moveTo>
                    <a:pt x="7" y="305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7" y="11"/>
                    <a:pt x="17" y="3"/>
                    <a:pt x="34" y="3"/>
                  </a:cubicBezTo>
                  <a:cubicBezTo>
                    <a:pt x="41" y="3"/>
                    <a:pt x="48" y="5"/>
                    <a:pt x="53" y="10"/>
                  </a:cubicBezTo>
                  <a:cubicBezTo>
                    <a:pt x="48" y="2"/>
                    <a:pt x="39" y="0"/>
                    <a:pt x="30" y="0"/>
                  </a:cubicBezTo>
                  <a:cubicBezTo>
                    <a:pt x="14" y="0"/>
                    <a:pt x="0" y="2"/>
                    <a:pt x="0" y="22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310"/>
                    <a:pt x="4" y="317"/>
                    <a:pt x="11" y="320"/>
                  </a:cubicBezTo>
                  <a:cubicBezTo>
                    <a:pt x="9" y="317"/>
                    <a:pt x="7" y="312"/>
                    <a:pt x="7" y="305"/>
                  </a:cubicBezTo>
                  <a:close/>
                </a:path>
              </a:pathLst>
            </a:custGeom>
            <a:solidFill>
              <a:srgbClr val="AE6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8" name="Freeform 730"/>
            <p:cNvSpPr>
              <a:spLocks/>
            </p:cNvSpPr>
            <p:nvPr/>
          </p:nvSpPr>
          <p:spPr bwMode="auto">
            <a:xfrm>
              <a:off x="4881" y="1434"/>
              <a:ext cx="75" cy="797"/>
            </a:xfrm>
            <a:custGeom>
              <a:avLst/>
              <a:gdLst>
                <a:gd name="T0" fmla="*/ 0 w 30"/>
                <a:gd name="T1" fmla="*/ 2124 h 299"/>
                <a:gd name="T2" fmla="*/ 20 w 30"/>
                <a:gd name="T3" fmla="*/ 171 h 299"/>
                <a:gd name="T4" fmla="*/ 188 w 30"/>
                <a:gd name="T5" fmla="*/ 0 h 299"/>
                <a:gd name="T6" fmla="*/ 0 w 30"/>
                <a:gd name="T7" fmla="*/ 157 h 299"/>
                <a:gd name="T8" fmla="*/ 0 w 30"/>
                <a:gd name="T9" fmla="*/ 2124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299">
                  <a:moveTo>
                    <a:pt x="0" y="299"/>
                  </a:moveTo>
                  <a:cubicBezTo>
                    <a:pt x="3" y="24"/>
                    <a:pt x="3" y="24"/>
                    <a:pt x="3" y="24"/>
                  </a:cubicBezTo>
                  <a:cubicBezTo>
                    <a:pt x="3" y="4"/>
                    <a:pt x="14" y="0"/>
                    <a:pt x="30" y="0"/>
                  </a:cubicBezTo>
                  <a:cubicBezTo>
                    <a:pt x="14" y="0"/>
                    <a:pt x="0" y="2"/>
                    <a:pt x="0" y="22"/>
                  </a:cubicBezTo>
                  <a:cubicBezTo>
                    <a:pt x="0" y="299"/>
                    <a:pt x="0" y="299"/>
                    <a:pt x="0" y="2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69" name="Freeform 731"/>
            <p:cNvSpPr>
              <a:spLocks/>
            </p:cNvSpPr>
            <p:nvPr/>
          </p:nvSpPr>
          <p:spPr bwMode="auto">
            <a:xfrm>
              <a:off x="4921" y="1463"/>
              <a:ext cx="95" cy="829"/>
            </a:xfrm>
            <a:custGeom>
              <a:avLst/>
              <a:gdLst>
                <a:gd name="T0" fmla="*/ 238 w 38"/>
                <a:gd name="T1" fmla="*/ 85 h 311"/>
                <a:gd name="T2" fmla="*/ 195 w 38"/>
                <a:gd name="T3" fmla="*/ 1989 h 311"/>
                <a:gd name="T4" fmla="*/ 50 w 38"/>
                <a:gd name="T5" fmla="*/ 2210 h 311"/>
                <a:gd name="T6" fmla="*/ 50 w 38"/>
                <a:gd name="T7" fmla="*/ 2210 h 311"/>
                <a:gd name="T8" fmla="*/ 238 w 38"/>
                <a:gd name="T9" fmla="*/ 2053 h 311"/>
                <a:gd name="T10" fmla="*/ 238 w 38"/>
                <a:gd name="T11" fmla="*/ 85 h 311"/>
                <a:gd name="T12" fmla="*/ 238 w 38"/>
                <a:gd name="T13" fmla="*/ 85 h 3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11">
                  <a:moveTo>
                    <a:pt x="38" y="12"/>
                  </a:moveTo>
                  <a:cubicBezTo>
                    <a:pt x="31" y="280"/>
                    <a:pt x="31" y="280"/>
                    <a:pt x="31" y="280"/>
                  </a:cubicBezTo>
                  <a:cubicBezTo>
                    <a:pt x="31" y="300"/>
                    <a:pt x="25" y="311"/>
                    <a:pt x="8" y="311"/>
                  </a:cubicBezTo>
                  <a:cubicBezTo>
                    <a:pt x="1" y="311"/>
                    <a:pt x="0" y="311"/>
                    <a:pt x="8" y="311"/>
                  </a:cubicBezTo>
                  <a:cubicBezTo>
                    <a:pt x="25" y="311"/>
                    <a:pt x="38" y="309"/>
                    <a:pt x="38" y="289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0"/>
                    <a:pt x="38" y="5"/>
                    <a:pt x="38" y="12"/>
                  </a:cubicBezTo>
                  <a:close/>
                </a:path>
              </a:pathLst>
            </a:custGeom>
            <a:solidFill>
              <a:srgbClr val="3F00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0" name="Freeform 732"/>
            <p:cNvSpPr>
              <a:spLocks/>
            </p:cNvSpPr>
            <p:nvPr/>
          </p:nvSpPr>
          <p:spPr bwMode="auto">
            <a:xfrm>
              <a:off x="5163" y="1434"/>
              <a:ext cx="133" cy="853"/>
            </a:xfrm>
            <a:custGeom>
              <a:avLst/>
              <a:gdLst>
                <a:gd name="T0" fmla="*/ 45 w 53"/>
                <a:gd name="T1" fmla="*/ 2167 h 320"/>
                <a:gd name="T2" fmla="*/ 45 w 53"/>
                <a:gd name="T3" fmla="*/ 221 h 320"/>
                <a:gd name="T4" fmla="*/ 208 w 53"/>
                <a:gd name="T5" fmla="*/ 21 h 320"/>
                <a:gd name="T6" fmla="*/ 334 w 53"/>
                <a:gd name="T7" fmla="*/ 72 h 320"/>
                <a:gd name="T8" fmla="*/ 188 w 53"/>
                <a:gd name="T9" fmla="*/ 0 h 320"/>
                <a:gd name="T10" fmla="*/ 0 w 53"/>
                <a:gd name="T11" fmla="*/ 157 h 320"/>
                <a:gd name="T12" fmla="*/ 0 w 53"/>
                <a:gd name="T13" fmla="*/ 2125 h 320"/>
                <a:gd name="T14" fmla="*/ 70 w 53"/>
                <a:gd name="T15" fmla="*/ 2274 h 320"/>
                <a:gd name="T16" fmla="*/ 45 w 53"/>
                <a:gd name="T17" fmla="*/ 2167 h 3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320">
                  <a:moveTo>
                    <a:pt x="7" y="305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7" y="11"/>
                    <a:pt x="17" y="3"/>
                    <a:pt x="33" y="3"/>
                  </a:cubicBezTo>
                  <a:cubicBezTo>
                    <a:pt x="41" y="3"/>
                    <a:pt x="47" y="5"/>
                    <a:pt x="53" y="10"/>
                  </a:cubicBezTo>
                  <a:cubicBezTo>
                    <a:pt x="47" y="2"/>
                    <a:pt x="38" y="0"/>
                    <a:pt x="30" y="0"/>
                  </a:cubicBezTo>
                  <a:cubicBezTo>
                    <a:pt x="13" y="0"/>
                    <a:pt x="0" y="2"/>
                    <a:pt x="0" y="22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310"/>
                    <a:pt x="4" y="317"/>
                    <a:pt x="11" y="320"/>
                  </a:cubicBezTo>
                  <a:cubicBezTo>
                    <a:pt x="8" y="317"/>
                    <a:pt x="7" y="312"/>
                    <a:pt x="7" y="305"/>
                  </a:cubicBezTo>
                  <a:close/>
                </a:path>
              </a:pathLst>
            </a:custGeom>
            <a:solidFill>
              <a:srgbClr val="AE6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1" name="Freeform 733"/>
            <p:cNvSpPr>
              <a:spLocks/>
            </p:cNvSpPr>
            <p:nvPr/>
          </p:nvSpPr>
          <p:spPr bwMode="auto">
            <a:xfrm>
              <a:off x="5163" y="1434"/>
              <a:ext cx="75" cy="797"/>
            </a:xfrm>
            <a:custGeom>
              <a:avLst/>
              <a:gdLst>
                <a:gd name="T0" fmla="*/ 0 w 30"/>
                <a:gd name="T1" fmla="*/ 2124 h 299"/>
                <a:gd name="T2" fmla="*/ 13 w 30"/>
                <a:gd name="T3" fmla="*/ 171 h 299"/>
                <a:gd name="T4" fmla="*/ 188 w 30"/>
                <a:gd name="T5" fmla="*/ 0 h 299"/>
                <a:gd name="T6" fmla="*/ 0 w 30"/>
                <a:gd name="T7" fmla="*/ 157 h 299"/>
                <a:gd name="T8" fmla="*/ 0 w 30"/>
                <a:gd name="T9" fmla="*/ 2124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299">
                  <a:moveTo>
                    <a:pt x="0" y="299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2" y="4"/>
                    <a:pt x="13" y="0"/>
                    <a:pt x="30" y="0"/>
                  </a:cubicBezTo>
                  <a:cubicBezTo>
                    <a:pt x="13" y="0"/>
                    <a:pt x="0" y="2"/>
                    <a:pt x="0" y="22"/>
                  </a:cubicBezTo>
                  <a:cubicBezTo>
                    <a:pt x="0" y="299"/>
                    <a:pt x="0" y="299"/>
                    <a:pt x="0" y="2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2" name="Freeform 734"/>
            <p:cNvSpPr>
              <a:spLocks/>
            </p:cNvSpPr>
            <p:nvPr/>
          </p:nvSpPr>
          <p:spPr bwMode="auto">
            <a:xfrm>
              <a:off x="5203" y="1463"/>
              <a:ext cx="95" cy="829"/>
            </a:xfrm>
            <a:custGeom>
              <a:avLst/>
              <a:gdLst>
                <a:gd name="T0" fmla="*/ 238 w 38"/>
                <a:gd name="T1" fmla="*/ 85 h 311"/>
                <a:gd name="T2" fmla="*/ 195 w 38"/>
                <a:gd name="T3" fmla="*/ 1989 h 311"/>
                <a:gd name="T4" fmla="*/ 50 w 38"/>
                <a:gd name="T5" fmla="*/ 2210 h 311"/>
                <a:gd name="T6" fmla="*/ 50 w 38"/>
                <a:gd name="T7" fmla="*/ 2210 h 311"/>
                <a:gd name="T8" fmla="*/ 238 w 38"/>
                <a:gd name="T9" fmla="*/ 2053 h 311"/>
                <a:gd name="T10" fmla="*/ 238 w 38"/>
                <a:gd name="T11" fmla="*/ 85 h 311"/>
                <a:gd name="T12" fmla="*/ 238 w 38"/>
                <a:gd name="T13" fmla="*/ 85 h 3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11">
                  <a:moveTo>
                    <a:pt x="38" y="12"/>
                  </a:moveTo>
                  <a:cubicBezTo>
                    <a:pt x="31" y="280"/>
                    <a:pt x="31" y="280"/>
                    <a:pt x="31" y="280"/>
                  </a:cubicBezTo>
                  <a:cubicBezTo>
                    <a:pt x="31" y="300"/>
                    <a:pt x="24" y="311"/>
                    <a:pt x="8" y="311"/>
                  </a:cubicBezTo>
                  <a:cubicBezTo>
                    <a:pt x="0" y="311"/>
                    <a:pt x="0" y="311"/>
                    <a:pt x="8" y="311"/>
                  </a:cubicBezTo>
                  <a:cubicBezTo>
                    <a:pt x="24" y="311"/>
                    <a:pt x="38" y="309"/>
                    <a:pt x="38" y="289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0"/>
                    <a:pt x="38" y="5"/>
                    <a:pt x="38" y="12"/>
                  </a:cubicBezTo>
                  <a:close/>
                </a:path>
              </a:pathLst>
            </a:custGeom>
            <a:solidFill>
              <a:srgbClr val="3F00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3" name="Freeform 735"/>
            <p:cNvSpPr>
              <a:spLocks/>
            </p:cNvSpPr>
            <p:nvPr/>
          </p:nvSpPr>
          <p:spPr bwMode="auto">
            <a:xfrm>
              <a:off x="5448" y="1434"/>
              <a:ext cx="133" cy="853"/>
            </a:xfrm>
            <a:custGeom>
              <a:avLst/>
              <a:gdLst>
                <a:gd name="T0" fmla="*/ 45 w 53"/>
                <a:gd name="T1" fmla="*/ 2167 h 320"/>
                <a:gd name="T2" fmla="*/ 45 w 53"/>
                <a:gd name="T3" fmla="*/ 221 h 320"/>
                <a:gd name="T4" fmla="*/ 213 w 53"/>
                <a:gd name="T5" fmla="*/ 21 h 320"/>
                <a:gd name="T6" fmla="*/ 334 w 53"/>
                <a:gd name="T7" fmla="*/ 72 h 320"/>
                <a:gd name="T8" fmla="*/ 188 w 53"/>
                <a:gd name="T9" fmla="*/ 0 h 320"/>
                <a:gd name="T10" fmla="*/ 0 w 53"/>
                <a:gd name="T11" fmla="*/ 157 h 320"/>
                <a:gd name="T12" fmla="*/ 0 w 53"/>
                <a:gd name="T13" fmla="*/ 2125 h 320"/>
                <a:gd name="T14" fmla="*/ 70 w 53"/>
                <a:gd name="T15" fmla="*/ 2274 h 320"/>
                <a:gd name="T16" fmla="*/ 45 w 53"/>
                <a:gd name="T17" fmla="*/ 2167 h 32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53" h="320">
                  <a:moveTo>
                    <a:pt x="7" y="305"/>
                  </a:moveTo>
                  <a:cubicBezTo>
                    <a:pt x="7" y="31"/>
                    <a:pt x="7" y="31"/>
                    <a:pt x="7" y="31"/>
                  </a:cubicBezTo>
                  <a:cubicBezTo>
                    <a:pt x="7" y="11"/>
                    <a:pt x="17" y="3"/>
                    <a:pt x="34" y="3"/>
                  </a:cubicBezTo>
                  <a:cubicBezTo>
                    <a:pt x="41" y="3"/>
                    <a:pt x="48" y="5"/>
                    <a:pt x="53" y="10"/>
                  </a:cubicBezTo>
                  <a:cubicBezTo>
                    <a:pt x="47" y="2"/>
                    <a:pt x="38" y="0"/>
                    <a:pt x="30" y="0"/>
                  </a:cubicBezTo>
                  <a:cubicBezTo>
                    <a:pt x="13" y="0"/>
                    <a:pt x="0" y="2"/>
                    <a:pt x="0" y="22"/>
                  </a:cubicBezTo>
                  <a:cubicBezTo>
                    <a:pt x="0" y="299"/>
                    <a:pt x="0" y="299"/>
                    <a:pt x="0" y="299"/>
                  </a:cubicBezTo>
                  <a:cubicBezTo>
                    <a:pt x="0" y="310"/>
                    <a:pt x="4" y="317"/>
                    <a:pt x="11" y="320"/>
                  </a:cubicBezTo>
                  <a:cubicBezTo>
                    <a:pt x="8" y="317"/>
                    <a:pt x="7" y="312"/>
                    <a:pt x="7" y="305"/>
                  </a:cubicBezTo>
                  <a:close/>
                </a:path>
              </a:pathLst>
            </a:custGeom>
            <a:solidFill>
              <a:srgbClr val="AE61A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4" name="Freeform 736"/>
            <p:cNvSpPr>
              <a:spLocks/>
            </p:cNvSpPr>
            <p:nvPr/>
          </p:nvSpPr>
          <p:spPr bwMode="auto">
            <a:xfrm>
              <a:off x="5448" y="1434"/>
              <a:ext cx="75" cy="797"/>
            </a:xfrm>
            <a:custGeom>
              <a:avLst/>
              <a:gdLst>
                <a:gd name="T0" fmla="*/ 0 w 30"/>
                <a:gd name="T1" fmla="*/ 2124 h 299"/>
                <a:gd name="T2" fmla="*/ 13 w 30"/>
                <a:gd name="T3" fmla="*/ 171 h 299"/>
                <a:gd name="T4" fmla="*/ 188 w 30"/>
                <a:gd name="T5" fmla="*/ 0 h 299"/>
                <a:gd name="T6" fmla="*/ 0 w 30"/>
                <a:gd name="T7" fmla="*/ 157 h 299"/>
                <a:gd name="T8" fmla="*/ 0 w 30"/>
                <a:gd name="T9" fmla="*/ 2124 h 299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30" h="299">
                  <a:moveTo>
                    <a:pt x="0" y="299"/>
                  </a:moveTo>
                  <a:cubicBezTo>
                    <a:pt x="2" y="24"/>
                    <a:pt x="2" y="24"/>
                    <a:pt x="2" y="24"/>
                  </a:cubicBezTo>
                  <a:cubicBezTo>
                    <a:pt x="2" y="4"/>
                    <a:pt x="13" y="0"/>
                    <a:pt x="30" y="0"/>
                  </a:cubicBezTo>
                  <a:cubicBezTo>
                    <a:pt x="13" y="0"/>
                    <a:pt x="0" y="2"/>
                    <a:pt x="0" y="22"/>
                  </a:cubicBezTo>
                  <a:cubicBezTo>
                    <a:pt x="0" y="299"/>
                    <a:pt x="0" y="299"/>
                    <a:pt x="0" y="299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5" name="Freeform 737"/>
            <p:cNvSpPr>
              <a:spLocks/>
            </p:cNvSpPr>
            <p:nvPr/>
          </p:nvSpPr>
          <p:spPr bwMode="auto">
            <a:xfrm>
              <a:off x="5488" y="1463"/>
              <a:ext cx="95" cy="829"/>
            </a:xfrm>
            <a:custGeom>
              <a:avLst/>
              <a:gdLst>
                <a:gd name="T0" fmla="*/ 238 w 38"/>
                <a:gd name="T1" fmla="*/ 85 h 311"/>
                <a:gd name="T2" fmla="*/ 195 w 38"/>
                <a:gd name="T3" fmla="*/ 1989 h 311"/>
                <a:gd name="T4" fmla="*/ 50 w 38"/>
                <a:gd name="T5" fmla="*/ 2210 h 311"/>
                <a:gd name="T6" fmla="*/ 50 w 38"/>
                <a:gd name="T7" fmla="*/ 2210 h 311"/>
                <a:gd name="T8" fmla="*/ 238 w 38"/>
                <a:gd name="T9" fmla="*/ 2053 h 311"/>
                <a:gd name="T10" fmla="*/ 238 w 38"/>
                <a:gd name="T11" fmla="*/ 85 h 311"/>
                <a:gd name="T12" fmla="*/ 238 w 38"/>
                <a:gd name="T13" fmla="*/ 85 h 311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311">
                  <a:moveTo>
                    <a:pt x="38" y="12"/>
                  </a:moveTo>
                  <a:cubicBezTo>
                    <a:pt x="31" y="280"/>
                    <a:pt x="31" y="280"/>
                    <a:pt x="31" y="280"/>
                  </a:cubicBezTo>
                  <a:cubicBezTo>
                    <a:pt x="31" y="300"/>
                    <a:pt x="25" y="311"/>
                    <a:pt x="8" y="311"/>
                  </a:cubicBezTo>
                  <a:cubicBezTo>
                    <a:pt x="0" y="311"/>
                    <a:pt x="0" y="311"/>
                    <a:pt x="8" y="311"/>
                  </a:cubicBezTo>
                  <a:cubicBezTo>
                    <a:pt x="25" y="311"/>
                    <a:pt x="38" y="309"/>
                    <a:pt x="38" y="289"/>
                  </a:cubicBezTo>
                  <a:cubicBezTo>
                    <a:pt x="38" y="12"/>
                    <a:pt x="38" y="12"/>
                    <a:pt x="38" y="12"/>
                  </a:cubicBezTo>
                  <a:cubicBezTo>
                    <a:pt x="38" y="0"/>
                    <a:pt x="38" y="5"/>
                    <a:pt x="38" y="12"/>
                  </a:cubicBezTo>
                  <a:close/>
                </a:path>
              </a:pathLst>
            </a:custGeom>
            <a:solidFill>
              <a:srgbClr val="3F005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6" name="Freeform 738"/>
            <p:cNvSpPr>
              <a:spLocks/>
            </p:cNvSpPr>
            <p:nvPr/>
          </p:nvSpPr>
          <p:spPr bwMode="auto">
            <a:xfrm>
              <a:off x="3738" y="1426"/>
              <a:ext cx="150" cy="880"/>
            </a:xfrm>
            <a:custGeom>
              <a:avLst/>
              <a:gdLst>
                <a:gd name="T0" fmla="*/ 375 w 60"/>
                <a:gd name="T1" fmla="*/ 2168 h 330"/>
                <a:gd name="T2" fmla="*/ 188 w 60"/>
                <a:gd name="T3" fmla="*/ 2347 h 330"/>
                <a:gd name="T4" fmla="*/ 188 w 60"/>
                <a:gd name="T5" fmla="*/ 2347 h 330"/>
                <a:gd name="T6" fmla="*/ 0 w 60"/>
                <a:gd name="T7" fmla="*/ 2168 h 330"/>
                <a:gd name="T8" fmla="*/ 0 w 60"/>
                <a:gd name="T9" fmla="*/ 179 h 330"/>
                <a:gd name="T10" fmla="*/ 188 w 60"/>
                <a:gd name="T11" fmla="*/ 0 h 330"/>
                <a:gd name="T12" fmla="*/ 188 w 60"/>
                <a:gd name="T13" fmla="*/ 0 h 330"/>
                <a:gd name="T14" fmla="*/ 375 w 60"/>
                <a:gd name="T15" fmla="*/ 179 h 330"/>
                <a:gd name="T16" fmla="*/ 375 w 60"/>
                <a:gd name="T17" fmla="*/ 2168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330">
                  <a:moveTo>
                    <a:pt x="60" y="305"/>
                  </a:moveTo>
                  <a:cubicBezTo>
                    <a:pt x="60" y="325"/>
                    <a:pt x="47" y="330"/>
                    <a:pt x="30" y="330"/>
                  </a:cubicBezTo>
                  <a:cubicBezTo>
                    <a:pt x="30" y="330"/>
                    <a:pt x="30" y="330"/>
                    <a:pt x="30" y="330"/>
                  </a:cubicBezTo>
                  <a:cubicBezTo>
                    <a:pt x="13" y="330"/>
                    <a:pt x="0" y="325"/>
                    <a:pt x="0" y="30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"/>
                    <a:pt x="13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7" y="0"/>
                    <a:pt x="60" y="5"/>
                    <a:pt x="60" y="25"/>
                  </a:cubicBezTo>
                  <a:lnTo>
                    <a:pt x="60" y="305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7" name="Freeform 739"/>
            <p:cNvSpPr>
              <a:spLocks/>
            </p:cNvSpPr>
            <p:nvPr/>
          </p:nvSpPr>
          <p:spPr bwMode="auto">
            <a:xfrm>
              <a:off x="4021" y="1426"/>
              <a:ext cx="152" cy="880"/>
            </a:xfrm>
            <a:custGeom>
              <a:avLst/>
              <a:gdLst>
                <a:gd name="T0" fmla="*/ 379 w 61"/>
                <a:gd name="T1" fmla="*/ 2168 h 330"/>
                <a:gd name="T2" fmla="*/ 192 w 61"/>
                <a:gd name="T3" fmla="*/ 2347 h 330"/>
                <a:gd name="T4" fmla="*/ 192 w 61"/>
                <a:gd name="T5" fmla="*/ 2347 h 330"/>
                <a:gd name="T6" fmla="*/ 0 w 61"/>
                <a:gd name="T7" fmla="*/ 2168 h 330"/>
                <a:gd name="T8" fmla="*/ 0 w 61"/>
                <a:gd name="T9" fmla="*/ 179 h 330"/>
                <a:gd name="T10" fmla="*/ 192 w 61"/>
                <a:gd name="T11" fmla="*/ 0 h 330"/>
                <a:gd name="T12" fmla="*/ 192 w 61"/>
                <a:gd name="T13" fmla="*/ 0 h 330"/>
                <a:gd name="T14" fmla="*/ 379 w 61"/>
                <a:gd name="T15" fmla="*/ 179 h 330"/>
                <a:gd name="T16" fmla="*/ 379 w 61"/>
                <a:gd name="T17" fmla="*/ 2168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" h="330">
                  <a:moveTo>
                    <a:pt x="61" y="305"/>
                  </a:moveTo>
                  <a:cubicBezTo>
                    <a:pt x="61" y="325"/>
                    <a:pt x="47" y="330"/>
                    <a:pt x="31" y="330"/>
                  </a:cubicBezTo>
                  <a:cubicBezTo>
                    <a:pt x="31" y="330"/>
                    <a:pt x="31" y="330"/>
                    <a:pt x="31" y="330"/>
                  </a:cubicBezTo>
                  <a:cubicBezTo>
                    <a:pt x="14" y="330"/>
                    <a:pt x="0" y="325"/>
                    <a:pt x="0" y="30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"/>
                    <a:pt x="14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7" y="0"/>
                    <a:pt x="61" y="5"/>
                    <a:pt x="61" y="25"/>
                  </a:cubicBezTo>
                  <a:lnTo>
                    <a:pt x="61" y="305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8" name="Freeform 740"/>
            <p:cNvSpPr>
              <a:spLocks/>
            </p:cNvSpPr>
            <p:nvPr/>
          </p:nvSpPr>
          <p:spPr bwMode="auto">
            <a:xfrm>
              <a:off x="4306" y="1426"/>
              <a:ext cx="150" cy="880"/>
            </a:xfrm>
            <a:custGeom>
              <a:avLst/>
              <a:gdLst>
                <a:gd name="T0" fmla="*/ 375 w 60"/>
                <a:gd name="T1" fmla="*/ 2168 h 330"/>
                <a:gd name="T2" fmla="*/ 188 w 60"/>
                <a:gd name="T3" fmla="*/ 2347 h 330"/>
                <a:gd name="T4" fmla="*/ 188 w 60"/>
                <a:gd name="T5" fmla="*/ 2347 h 330"/>
                <a:gd name="T6" fmla="*/ 0 w 60"/>
                <a:gd name="T7" fmla="*/ 2168 h 330"/>
                <a:gd name="T8" fmla="*/ 0 w 60"/>
                <a:gd name="T9" fmla="*/ 179 h 330"/>
                <a:gd name="T10" fmla="*/ 188 w 60"/>
                <a:gd name="T11" fmla="*/ 0 h 330"/>
                <a:gd name="T12" fmla="*/ 188 w 60"/>
                <a:gd name="T13" fmla="*/ 0 h 330"/>
                <a:gd name="T14" fmla="*/ 375 w 60"/>
                <a:gd name="T15" fmla="*/ 179 h 330"/>
                <a:gd name="T16" fmla="*/ 375 w 60"/>
                <a:gd name="T17" fmla="*/ 2168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330">
                  <a:moveTo>
                    <a:pt x="60" y="305"/>
                  </a:moveTo>
                  <a:cubicBezTo>
                    <a:pt x="60" y="325"/>
                    <a:pt x="47" y="330"/>
                    <a:pt x="30" y="330"/>
                  </a:cubicBezTo>
                  <a:cubicBezTo>
                    <a:pt x="30" y="330"/>
                    <a:pt x="30" y="330"/>
                    <a:pt x="30" y="330"/>
                  </a:cubicBezTo>
                  <a:cubicBezTo>
                    <a:pt x="13" y="330"/>
                    <a:pt x="0" y="325"/>
                    <a:pt x="0" y="30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"/>
                    <a:pt x="13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7" y="0"/>
                    <a:pt x="60" y="5"/>
                    <a:pt x="60" y="25"/>
                  </a:cubicBezTo>
                  <a:lnTo>
                    <a:pt x="60" y="305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" name="Freeform 741"/>
            <p:cNvSpPr>
              <a:spLocks/>
            </p:cNvSpPr>
            <p:nvPr/>
          </p:nvSpPr>
          <p:spPr bwMode="auto">
            <a:xfrm>
              <a:off x="4588" y="1426"/>
              <a:ext cx="153" cy="880"/>
            </a:xfrm>
            <a:custGeom>
              <a:avLst/>
              <a:gdLst>
                <a:gd name="T0" fmla="*/ 384 w 61"/>
                <a:gd name="T1" fmla="*/ 2168 h 330"/>
                <a:gd name="T2" fmla="*/ 188 w 61"/>
                <a:gd name="T3" fmla="*/ 2347 h 330"/>
                <a:gd name="T4" fmla="*/ 188 w 61"/>
                <a:gd name="T5" fmla="*/ 2347 h 330"/>
                <a:gd name="T6" fmla="*/ 0 w 61"/>
                <a:gd name="T7" fmla="*/ 2168 h 330"/>
                <a:gd name="T8" fmla="*/ 0 w 61"/>
                <a:gd name="T9" fmla="*/ 179 h 330"/>
                <a:gd name="T10" fmla="*/ 188 w 61"/>
                <a:gd name="T11" fmla="*/ 0 h 330"/>
                <a:gd name="T12" fmla="*/ 188 w 61"/>
                <a:gd name="T13" fmla="*/ 0 h 330"/>
                <a:gd name="T14" fmla="*/ 384 w 61"/>
                <a:gd name="T15" fmla="*/ 179 h 330"/>
                <a:gd name="T16" fmla="*/ 384 w 61"/>
                <a:gd name="T17" fmla="*/ 2168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" h="330">
                  <a:moveTo>
                    <a:pt x="61" y="305"/>
                  </a:moveTo>
                  <a:cubicBezTo>
                    <a:pt x="61" y="325"/>
                    <a:pt x="47" y="330"/>
                    <a:pt x="30" y="330"/>
                  </a:cubicBezTo>
                  <a:cubicBezTo>
                    <a:pt x="30" y="330"/>
                    <a:pt x="30" y="330"/>
                    <a:pt x="30" y="330"/>
                  </a:cubicBezTo>
                  <a:cubicBezTo>
                    <a:pt x="14" y="330"/>
                    <a:pt x="0" y="325"/>
                    <a:pt x="0" y="30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"/>
                    <a:pt x="14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7" y="0"/>
                    <a:pt x="61" y="5"/>
                    <a:pt x="61" y="25"/>
                  </a:cubicBezTo>
                  <a:lnTo>
                    <a:pt x="61" y="305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" name="Freeform 742"/>
            <p:cNvSpPr>
              <a:spLocks/>
            </p:cNvSpPr>
            <p:nvPr/>
          </p:nvSpPr>
          <p:spPr bwMode="auto">
            <a:xfrm>
              <a:off x="4871" y="1426"/>
              <a:ext cx="152" cy="880"/>
            </a:xfrm>
            <a:custGeom>
              <a:avLst/>
              <a:gdLst>
                <a:gd name="T0" fmla="*/ 379 w 61"/>
                <a:gd name="T1" fmla="*/ 2168 h 330"/>
                <a:gd name="T2" fmla="*/ 192 w 61"/>
                <a:gd name="T3" fmla="*/ 2347 h 330"/>
                <a:gd name="T4" fmla="*/ 192 w 61"/>
                <a:gd name="T5" fmla="*/ 2347 h 330"/>
                <a:gd name="T6" fmla="*/ 0 w 61"/>
                <a:gd name="T7" fmla="*/ 2168 h 330"/>
                <a:gd name="T8" fmla="*/ 0 w 61"/>
                <a:gd name="T9" fmla="*/ 179 h 330"/>
                <a:gd name="T10" fmla="*/ 192 w 61"/>
                <a:gd name="T11" fmla="*/ 0 h 330"/>
                <a:gd name="T12" fmla="*/ 192 w 61"/>
                <a:gd name="T13" fmla="*/ 0 h 330"/>
                <a:gd name="T14" fmla="*/ 379 w 61"/>
                <a:gd name="T15" fmla="*/ 179 h 330"/>
                <a:gd name="T16" fmla="*/ 379 w 61"/>
                <a:gd name="T17" fmla="*/ 2168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" h="330">
                  <a:moveTo>
                    <a:pt x="61" y="305"/>
                  </a:moveTo>
                  <a:cubicBezTo>
                    <a:pt x="61" y="325"/>
                    <a:pt x="47" y="330"/>
                    <a:pt x="31" y="330"/>
                  </a:cubicBezTo>
                  <a:cubicBezTo>
                    <a:pt x="31" y="330"/>
                    <a:pt x="31" y="330"/>
                    <a:pt x="31" y="330"/>
                  </a:cubicBezTo>
                  <a:cubicBezTo>
                    <a:pt x="14" y="330"/>
                    <a:pt x="0" y="325"/>
                    <a:pt x="0" y="30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"/>
                    <a:pt x="14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7" y="0"/>
                    <a:pt x="61" y="5"/>
                    <a:pt x="61" y="25"/>
                  </a:cubicBezTo>
                  <a:lnTo>
                    <a:pt x="61" y="305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1" name="Freeform 743"/>
            <p:cNvSpPr>
              <a:spLocks/>
            </p:cNvSpPr>
            <p:nvPr/>
          </p:nvSpPr>
          <p:spPr bwMode="auto">
            <a:xfrm>
              <a:off x="5156" y="1426"/>
              <a:ext cx="150" cy="880"/>
            </a:xfrm>
            <a:custGeom>
              <a:avLst/>
              <a:gdLst>
                <a:gd name="T0" fmla="*/ 375 w 60"/>
                <a:gd name="T1" fmla="*/ 2168 h 330"/>
                <a:gd name="T2" fmla="*/ 188 w 60"/>
                <a:gd name="T3" fmla="*/ 2347 h 330"/>
                <a:gd name="T4" fmla="*/ 188 w 60"/>
                <a:gd name="T5" fmla="*/ 2347 h 330"/>
                <a:gd name="T6" fmla="*/ 0 w 60"/>
                <a:gd name="T7" fmla="*/ 2168 h 330"/>
                <a:gd name="T8" fmla="*/ 0 w 60"/>
                <a:gd name="T9" fmla="*/ 179 h 330"/>
                <a:gd name="T10" fmla="*/ 188 w 60"/>
                <a:gd name="T11" fmla="*/ 0 h 330"/>
                <a:gd name="T12" fmla="*/ 188 w 60"/>
                <a:gd name="T13" fmla="*/ 0 h 330"/>
                <a:gd name="T14" fmla="*/ 375 w 60"/>
                <a:gd name="T15" fmla="*/ 179 h 330"/>
                <a:gd name="T16" fmla="*/ 375 w 60"/>
                <a:gd name="T17" fmla="*/ 2168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0" h="330">
                  <a:moveTo>
                    <a:pt x="60" y="305"/>
                  </a:moveTo>
                  <a:cubicBezTo>
                    <a:pt x="60" y="325"/>
                    <a:pt x="47" y="330"/>
                    <a:pt x="30" y="330"/>
                  </a:cubicBezTo>
                  <a:cubicBezTo>
                    <a:pt x="30" y="330"/>
                    <a:pt x="30" y="330"/>
                    <a:pt x="30" y="330"/>
                  </a:cubicBezTo>
                  <a:cubicBezTo>
                    <a:pt x="13" y="330"/>
                    <a:pt x="0" y="325"/>
                    <a:pt x="0" y="30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"/>
                    <a:pt x="13" y="0"/>
                    <a:pt x="30" y="0"/>
                  </a:cubicBezTo>
                  <a:cubicBezTo>
                    <a:pt x="30" y="0"/>
                    <a:pt x="30" y="0"/>
                    <a:pt x="30" y="0"/>
                  </a:cubicBezTo>
                  <a:cubicBezTo>
                    <a:pt x="47" y="0"/>
                    <a:pt x="60" y="5"/>
                    <a:pt x="60" y="25"/>
                  </a:cubicBezTo>
                  <a:lnTo>
                    <a:pt x="60" y="305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2" name="Freeform 744"/>
            <p:cNvSpPr>
              <a:spLocks/>
            </p:cNvSpPr>
            <p:nvPr/>
          </p:nvSpPr>
          <p:spPr bwMode="auto">
            <a:xfrm>
              <a:off x="5438" y="1426"/>
              <a:ext cx="153" cy="880"/>
            </a:xfrm>
            <a:custGeom>
              <a:avLst/>
              <a:gdLst>
                <a:gd name="T0" fmla="*/ 384 w 61"/>
                <a:gd name="T1" fmla="*/ 2168 h 330"/>
                <a:gd name="T2" fmla="*/ 196 w 61"/>
                <a:gd name="T3" fmla="*/ 2347 h 330"/>
                <a:gd name="T4" fmla="*/ 196 w 61"/>
                <a:gd name="T5" fmla="*/ 2347 h 330"/>
                <a:gd name="T6" fmla="*/ 0 w 61"/>
                <a:gd name="T7" fmla="*/ 2168 h 330"/>
                <a:gd name="T8" fmla="*/ 0 w 61"/>
                <a:gd name="T9" fmla="*/ 179 h 330"/>
                <a:gd name="T10" fmla="*/ 196 w 61"/>
                <a:gd name="T11" fmla="*/ 0 h 330"/>
                <a:gd name="T12" fmla="*/ 196 w 61"/>
                <a:gd name="T13" fmla="*/ 0 h 330"/>
                <a:gd name="T14" fmla="*/ 384 w 61"/>
                <a:gd name="T15" fmla="*/ 179 h 330"/>
                <a:gd name="T16" fmla="*/ 384 w 61"/>
                <a:gd name="T17" fmla="*/ 2168 h 330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0" t="0" r="r" b="b"/>
              <a:pathLst>
                <a:path w="61" h="330">
                  <a:moveTo>
                    <a:pt x="61" y="305"/>
                  </a:moveTo>
                  <a:cubicBezTo>
                    <a:pt x="61" y="325"/>
                    <a:pt x="47" y="330"/>
                    <a:pt x="31" y="330"/>
                  </a:cubicBezTo>
                  <a:cubicBezTo>
                    <a:pt x="31" y="330"/>
                    <a:pt x="31" y="330"/>
                    <a:pt x="31" y="330"/>
                  </a:cubicBezTo>
                  <a:cubicBezTo>
                    <a:pt x="14" y="330"/>
                    <a:pt x="0" y="325"/>
                    <a:pt x="0" y="305"/>
                  </a:cubicBezTo>
                  <a:cubicBezTo>
                    <a:pt x="0" y="25"/>
                    <a:pt x="0" y="25"/>
                    <a:pt x="0" y="25"/>
                  </a:cubicBezTo>
                  <a:cubicBezTo>
                    <a:pt x="0" y="5"/>
                    <a:pt x="14" y="0"/>
                    <a:pt x="31" y="0"/>
                  </a:cubicBezTo>
                  <a:cubicBezTo>
                    <a:pt x="31" y="0"/>
                    <a:pt x="31" y="0"/>
                    <a:pt x="31" y="0"/>
                  </a:cubicBezTo>
                  <a:cubicBezTo>
                    <a:pt x="47" y="0"/>
                    <a:pt x="61" y="5"/>
                    <a:pt x="61" y="25"/>
                  </a:cubicBezTo>
                  <a:lnTo>
                    <a:pt x="61" y="305"/>
                  </a:lnTo>
                  <a:close/>
                </a:path>
              </a:pathLst>
            </a:custGeom>
            <a:noFill/>
            <a:ln w="7938" cap="rnd">
              <a:solidFill>
                <a:srgbClr val="333333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83" name="Image 8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41419" y="1169393"/>
            <a:ext cx="2119233" cy="1412822"/>
          </a:xfrm>
          <a:prstGeom prst="rect">
            <a:avLst/>
          </a:prstGeom>
        </p:spPr>
      </p:pic>
      <p:pic>
        <p:nvPicPr>
          <p:cNvPr id="84" name="Image 8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84381" y="4002317"/>
            <a:ext cx="1629762" cy="1629762"/>
          </a:xfrm>
          <a:prstGeom prst="rect">
            <a:avLst/>
          </a:prstGeom>
        </p:spPr>
      </p:pic>
      <p:sp>
        <p:nvSpPr>
          <p:cNvPr id="85" name="ZoneTexte 84"/>
          <p:cNvSpPr txBox="1"/>
          <p:nvPr/>
        </p:nvSpPr>
        <p:spPr>
          <a:xfrm>
            <a:off x="4414902" y="1629318"/>
            <a:ext cx="2026517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sz="8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Acosta-Rodriguez et al., Nat </a:t>
            </a:r>
            <a:r>
              <a:rPr lang="fr-CA" sz="80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Imm</a:t>
            </a:r>
            <a:r>
              <a:rPr lang="fr-CA" sz="8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, 2007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sz="800" dirty="0" err="1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Annunziato</a:t>
            </a:r>
            <a:r>
              <a:rPr lang="fr-CA" sz="8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 et al., JEM, 2007</a:t>
            </a:r>
          </a:p>
          <a:p>
            <a:pPr defTabSz="457200" fontAlgn="base">
              <a:spcBef>
                <a:spcPct val="0"/>
              </a:spcBef>
              <a:spcAft>
                <a:spcPct val="0"/>
              </a:spcAft>
            </a:pPr>
            <a:r>
              <a:rPr lang="fr-CA" sz="800" dirty="0" smtClean="0">
                <a:solidFill>
                  <a:prstClr val="black"/>
                </a:solidFill>
                <a:latin typeface="Arial" charset="0"/>
                <a:ea typeface="ＭＳ Ｐゴシック" pitchFamily="34" charset="-128"/>
              </a:rPr>
              <a:t>Wan et al., JEM, 2011</a:t>
            </a:r>
            <a:endParaRPr lang="fr-CA" sz="800" dirty="0">
              <a:solidFill>
                <a:prstClr val="black"/>
              </a:solidFill>
              <a:latin typeface="Arial" charset="0"/>
              <a:ea typeface="ＭＳ Ｐゴシック" pitchFamily="34" charset="-128"/>
            </a:endParaRPr>
          </a:p>
        </p:txBody>
      </p:sp>
      <p:pic>
        <p:nvPicPr>
          <p:cNvPr id="86" name="Image 8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2893">
            <a:off x="4837450" y="5437365"/>
            <a:ext cx="449581" cy="402029"/>
          </a:xfrm>
          <a:prstGeom prst="rect">
            <a:avLst/>
          </a:prstGeom>
        </p:spPr>
      </p:pic>
      <p:pic>
        <p:nvPicPr>
          <p:cNvPr id="87" name="Image 8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2893">
            <a:off x="5421911" y="5354675"/>
            <a:ext cx="449581" cy="402029"/>
          </a:xfrm>
          <a:prstGeom prst="rect">
            <a:avLst/>
          </a:prstGeom>
        </p:spPr>
      </p:pic>
      <p:pic>
        <p:nvPicPr>
          <p:cNvPr id="88" name="Image 8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402893">
            <a:off x="4852704" y="4968121"/>
            <a:ext cx="449581" cy="402029"/>
          </a:xfrm>
          <a:prstGeom prst="rect">
            <a:avLst/>
          </a:prstGeom>
        </p:spPr>
      </p:pic>
      <p:pic>
        <p:nvPicPr>
          <p:cNvPr id="89" name="Image 88"/>
          <p:cNvPicPr>
            <a:picLocks noChangeAspect="1"/>
          </p:cNvPicPr>
          <p:nvPr/>
        </p:nvPicPr>
        <p:blipFill rotWithShape="1">
          <a:blip r:embed="rId6"/>
          <a:srcRect l="22744" t="36894"/>
          <a:stretch/>
        </p:blipFill>
        <p:spPr>
          <a:xfrm>
            <a:off x="392686" y="1027382"/>
            <a:ext cx="1649189" cy="1126546"/>
          </a:xfrm>
          <a:prstGeom prst="rect">
            <a:avLst/>
          </a:prstGeom>
        </p:spPr>
      </p:pic>
      <p:sp>
        <p:nvSpPr>
          <p:cNvPr id="90" name="Rectangle 89"/>
          <p:cNvSpPr/>
          <p:nvPr/>
        </p:nvSpPr>
        <p:spPr>
          <a:xfrm>
            <a:off x="819009" y="1590654"/>
            <a:ext cx="654456" cy="289929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1" name="Image 90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74395" y="1153608"/>
            <a:ext cx="283885" cy="874092"/>
          </a:xfrm>
          <a:prstGeom prst="rect">
            <a:avLst/>
          </a:prstGeom>
        </p:spPr>
      </p:pic>
      <p:sp>
        <p:nvSpPr>
          <p:cNvPr id="92" name="Rectangle 91"/>
          <p:cNvSpPr/>
          <p:nvPr/>
        </p:nvSpPr>
        <p:spPr>
          <a:xfrm>
            <a:off x="1529255" y="1331083"/>
            <a:ext cx="257294" cy="112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3" name="Rectangle 92"/>
          <p:cNvSpPr/>
          <p:nvPr/>
        </p:nvSpPr>
        <p:spPr>
          <a:xfrm>
            <a:off x="1529255" y="1752070"/>
            <a:ext cx="257294" cy="112709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021292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/>
      <p:bldP spid="11" grpId="0" animBg="1"/>
      <p:bldP spid="12" grpId="0"/>
      <p:bldP spid="14" grpId="0" animBg="1"/>
      <p:bldP spid="15" grpId="0"/>
      <p:bldP spid="16" grpId="0" animBg="1"/>
      <p:bldP spid="17" grpId="0"/>
      <p:bldP spid="90" grpId="0" animBg="1"/>
      <p:bldP spid="92" grpId="0" animBg="1"/>
      <p:bldP spid="9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149"/>
            <a:ext cx="9143999" cy="1143000"/>
          </a:xfrm>
        </p:spPr>
        <p:txBody>
          <a:bodyPr>
            <a:normAutofit/>
          </a:bodyPr>
          <a:lstStyle/>
          <a:p>
            <a:r>
              <a:rPr lang="fr-CA" sz="2400" dirty="0" smtClean="0"/>
              <a:t>PPAR</a:t>
            </a:r>
            <a:r>
              <a:rPr lang="el-GR" sz="2400" dirty="0" smtClean="0"/>
              <a:t>γ</a:t>
            </a:r>
            <a:r>
              <a:rPr lang="fr-CA" sz="2400" dirty="0" smtClean="0"/>
              <a:t> </a:t>
            </a:r>
            <a:r>
              <a:rPr lang="fr-CA" sz="2400" dirty="0" err="1" smtClean="0"/>
              <a:t>Antagonism</a:t>
            </a:r>
            <a:r>
              <a:rPr lang="fr-CA" sz="2400" dirty="0" smtClean="0"/>
              <a:t> </a:t>
            </a:r>
            <a:r>
              <a:rPr lang="fr-CA" sz="2400" dirty="0" err="1" smtClean="0"/>
              <a:t>Induces</a:t>
            </a:r>
            <a:r>
              <a:rPr lang="fr-CA" sz="2400" dirty="0" smtClean="0"/>
              <a:t> </a:t>
            </a:r>
            <a:r>
              <a:rPr lang="fr-CA" sz="2400" dirty="0" err="1" smtClean="0"/>
              <a:t>Profound</a:t>
            </a:r>
            <a:r>
              <a:rPr lang="fr-CA" sz="2400" dirty="0" smtClean="0"/>
              <a:t> </a:t>
            </a:r>
            <a:r>
              <a:rPr lang="fr-CA" sz="2400" dirty="0" err="1" smtClean="0"/>
              <a:t>Transcriptional</a:t>
            </a:r>
            <a:r>
              <a:rPr lang="fr-CA" sz="2400" dirty="0" smtClean="0"/>
              <a:t> Modifications in CCR6+ T-</a:t>
            </a:r>
            <a:r>
              <a:rPr lang="fr-CA" sz="2400" dirty="0" err="1" smtClean="0"/>
              <a:t>Cells</a:t>
            </a:r>
            <a:endParaRPr lang="fr-CA" sz="2400" i="1" dirty="0"/>
          </a:p>
        </p:txBody>
      </p:sp>
      <p:sp>
        <p:nvSpPr>
          <p:cNvPr id="29" name="ZoneTexte 28"/>
          <p:cNvSpPr txBox="1"/>
          <p:nvPr/>
        </p:nvSpPr>
        <p:spPr>
          <a:xfrm>
            <a:off x="7783750" y="418723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pic>
        <p:nvPicPr>
          <p:cNvPr id="77" name="Image 7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55" y="1128310"/>
            <a:ext cx="4952381" cy="5047619"/>
          </a:xfrm>
          <a:prstGeom prst="rect">
            <a:avLst/>
          </a:prstGeom>
        </p:spPr>
      </p:pic>
      <p:pic>
        <p:nvPicPr>
          <p:cNvPr id="76" name="Image 7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76172" y="1128310"/>
            <a:ext cx="4342857" cy="5047619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3699819" y="6359348"/>
            <a:ext cx="4016036" cy="30777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Zhang/Planas </a:t>
            </a:r>
            <a:r>
              <a:rPr lang="en-US" sz="1400" i="1" dirty="0" smtClean="0">
                <a:latin typeface="+mj-lt"/>
              </a:rPr>
              <a:t>et al</a:t>
            </a:r>
            <a:r>
              <a:rPr lang="en-US" sz="1400" dirty="0" smtClean="0">
                <a:latin typeface="+mj-lt"/>
              </a:rPr>
              <a:t>., manuscript in preparation, 2018</a:t>
            </a:r>
            <a:endParaRPr lang="en-US" sz="1400" dirty="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800" dirty="0" smtClean="0"/>
              <a:t>PPAR</a:t>
            </a:r>
            <a:r>
              <a:rPr lang="el-GR" sz="2800" dirty="0" smtClean="0"/>
              <a:t>γ</a:t>
            </a:r>
            <a:r>
              <a:rPr lang="fr-CA" sz="2800" dirty="0" smtClean="0"/>
              <a:t> </a:t>
            </a:r>
            <a:r>
              <a:rPr lang="fr-CA" sz="2800" dirty="0" err="1" smtClean="0"/>
              <a:t>Antagonism</a:t>
            </a:r>
            <a:r>
              <a:rPr lang="fr-CA" sz="2800" dirty="0" smtClean="0"/>
              <a:t> </a:t>
            </a:r>
            <a:r>
              <a:rPr lang="fr-CA" sz="2800" dirty="0" err="1" smtClean="0"/>
              <a:t>Increases</a:t>
            </a:r>
            <a:r>
              <a:rPr lang="fr-CA" sz="2800" dirty="0" smtClean="0"/>
              <a:t> IL-17A Production and </a:t>
            </a:r>
            <a:r>
              <a:rPr lang="fr-CA" sz="2800" dirty="0" err="1" smtClean="0"/>
              <a:t>Inhibits</a:t>
            </a:r>
            <a:r>
              <a:rPr lang="fr-CA" sz="2800" dirty="0" smtClean="0"/>
              <a:t> HIV </a:t>
            </a:r>
            <a:r>
              <a:rPr lang="fr-CA" sz="2800" dirty="0" err="1" smtClean="0"/>
              <a:t>Replication</a:t>
            </a:r>
            <a:r>
              <a:rPr lang="fr-CA" sz="2800" dirty="0" smtClean="0"/>
              <a:t> </a:t>
            </a:r>
            <a:r>
              <a:rPr lang="fr-CA" sz="2800" i="1" dirty="0" smtClean="0"/>
              <a:t>in vitro</a:t>
            </a:r>
            <a:endParaRPr lang="fr-CA" sz="2800" i="1" dirty="0"/>
          </a:p>
        </p:txBody>
      </p:sp>
      <p:pic>
        <p:nvPicPr>
          <p:cNvPr id="30" name="Image 2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64588" y="2223449"/>
            <a:ext cx="4514286" cy="3619048"/>
          </a:xfrm>
          <a:prstGeom prst="rect">
            <a:avLst/>
          </a:prstGeom>
        </p:spPr>
      </p:pic>
      <p:pic>
        <p:nvPicPr>
          <p:cNvPr id="41" name="Image 4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40874" y="4078041"/>
            <a:ext cx="1680000" cy="1834286"/>
          </a:xfrm>
          <a:prstGeom prst="rect">
            <a:avLst/>
          </a:prstGeom>
        </p:spPr>
      </p:pic>
      <p:pic>
        <p:nvPicPr>
          <p:cNvPr id="42" name="Image 4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940874" y="2271776"/>
            <a:ext cx="1680000" cy="1834286"/>
          </a:xfrm>
          <a:prstGeom prst="rect">
            <a:avLst/>
          </a:prstGeom>
        </p:spPr>
      </p:pic>
      <p:sp>
        <p:nvSpPr>
          <p:cNvPr id="43" name="TextBox 40">
            <a:extLst>
              <a:ext uri="{FF2B5EF4-FFF2-40B4-BE49-F238E27FC236}">
                <a16:creationId xmlns:a16="http://schemas.microsoft.com/office/drawing/2014/main" xmlns="" id="{CEE88BF1-E117-864C-849C-CD894A4B5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28974" y="2179770"/>
            <a:ext cx="282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CA" sz="1200" b="1" dirty="0">
                <a:latin typeface="+mn-lt"/>
              </a:rPr>
              <a:t>D</a:t>
            </a:r>
            <a:endParaRPr lang="en-CA" sz="1200" b="1" dirty="0" smtClean="0">
              <a:latin typeface="+mn-lt"/>
            </a:endParaRPr>
          </a:p>
        </p:txBody>
      </p:sp>
      <p:sp>
        <p:nvSpPr>
          <p:cNvPr id="44" name="TextBox 40">
            <a:extLst>
              <a:ext uri="{FF2B5EF4-FFF2-40B4-BE49-F238E27FC236}">
                <a16:creationId xmlns:a16="http://schemas.microsoft.com/office/drawing/2014/main" xmlns="" id="{CEE88BF1-E117-864C-849C-CD894A4B5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70334" y="2179770"/>
            <a:ext cx="26000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CA" sz="1200" b="1" dirty="0" smtClean="0">
                <a:latin typeface="+mn-lt"/>
              </a:rPr>
              <a:t>E</a:t>
            </a:r>
          </a:p>
        </p:txBody>
      </p:sp>
      <p:sp>
        <p:nvSpPr>
          <p:cNvPr id="8" name="ZoneTexte 7"/>
          <p:cNvSpPr txBox="1"/>
          <p:nvPr/>
        </p:nvSpPr>
        <p:spPr>
          <a:xfrm>
            <a:off x="3699819" y="6278068"/>
            <a:ext cx="4016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+mj-lt"/>
              </a:rPr>
              <a:t>Zhang/Planas et al., manuscript in preparation, 2018</a:t>
            </a:r>
            <a:endParaRPr lang="en-US" sz="140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800" dirty="0" smtClean="0"/>
              <a:t>PPAR</a:t>
            </a:r>
            <a:r>
              <a:rPr lang="el-GR" sz="2800" dirty="0" smtClean="0"/>
              <a:t>γ</a:t>
            </a:r>
            <a:r>
              <a:rPr lang="fr-CA" sz="2800" dirty="0" smtClean="0"/>
              <a:t> </a:t>
            </a:r>
            <a:r>
              <a:rPr lang="fr-CA" sz="2800" dirty="0" err="1" smtClean="0"/>
              <a:t>Antagonism</a:t>
            </a:r>
            <a:r>
              <a:rPr lang="fr-CA" sz="2800" dirty="0" smtClean="0"/>
              <a:t> </a:t>
            </a:r>
            <a:r>
              <a:rPr lang="fr-CA" sz="2800" dirty="0" err="1" smtClean="0"/>
              <a:t>Increases</a:t>
            </a:r>
            <a:r>
              <a:rPr lang="fr-CA" sz="2800" dirty="0" smtClean="0"/>
              <a:t> IL-17A Production and </a:t>
            </a:r>
            <a:r>
              <a:rPr lang="fr-CA" sz="2800" dirty="0" err="1" smtClean="0"/>
              <a:t>Inhibits</a:t>
            </a:r>
            <a:r>
              <a:rPr lang="fr-CA" sz="2800" dirty="0" smtClean="0"/>
              <a:t> HIV </a:t>
            </a:r>
            <a:r>
              <a:rPr lang="fr-CA" sz="2800" dirty="0" err="1" smtClean="0"/>
              <a:t>Replication</a:t>
            </a:r>
            <a:r>
              <a:rPr lang="fr-CA" sz="2800" dirty="0" smtClean="0"/>
              <a:t> </a:t>
            </a:r>
            <a:r>
              <a:rPr lang="fr-CA" sz="2800" i="1" dirty="0" smtClean="0"/>
              <a:t>in vitro</a:t>
            </a:r>
            <a:endParaRPr lang="fr-CA" sz="2800" i="1" dirty="0"/>
          </a:p>
        </p:txBody>
      </p:sp>
      <p:pic>
        <p:nvPicPr>
          <p:cNvPr id="8" name="Imag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81222" y="2069689"/>
            <a:ext cx="4011351" cy="3011429"/>
          </a:xfrm>
          <a:prstGeom prst="rect">
            <a:avLst/>
          </a:prstGeom>
        </p:spPr>
      </p:pic>
      <p:pic>
        <p:nvPicPr>
          <p:cNvPr id="9" name="Imag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00950" y="2067574"/>
            <a:ext cx="2462857" cy="3011429"/>
          </a:xfrm>
          <a:prstGeom prst="rect">
            <a:avLst/>
          </a:prstGeom>
        </p:spPr>
      </p:pic>
      <p:sp>
        <p:nvSpPr>
          <p:cNvPr id="10" name="TextBox 40">
            <a:extLst>
              <a:ext uri="{FF2B5EF4-FFF2-40B4-BE49-F238E27FC236}">
                <a16:creationId xmlns:a16="http://schemas.microsoft.com/office/drawing/2014/main" xmlns="" id="{CEE88BF1-E117-864C-849C-CD894A4B5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81222" y="2059659"/>
            <a:ext cx="27764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CA" sz="1200" b="1" dirty="0">
                <a:latin typeface="+mn-lt"/>
              </a:rPr>
              <a:t>A</a:t>
            </a:r>
          </a:p>
        </p:txBody>
      </p:sp>
      <p:sp>
        <p:nvSpPr>
          <p:cNvPr id="11" name="TextBox 40">
            <a:extLst>
              <a:ext uri="{FF2B5EF4-FFF2-40B4-BE49-F238E27FC236}">
                <a16:creationId xmlns:a16="http://schemas.microsoft.com/office/drawing/2014/main" xmlns="" id="{CEE88BF1-E117-864C-849C-CD894A4B5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31856" y="2059659"/>
            <a:ext cx="271228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CA" sz="1200" b="1" dirty="0">
                <a:latin typeface="+mn-lt"/>
              </a:rPr>
              <a:t>B</a:t>
            </a:r>
            <a:endParaRPr lang="en-CA" sz="1200" b="1" dirty="0" smtClean="0">
              <a:latin typeface="+mn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3699819" y="6278068"/>
            <a:ext cx="4016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+mj-lt"/>
              </a:rPr>
              <a:t>Zhang/Planas et al., manuscript in preparation, 2018</a:t>
            </a:r>
            <a:endParaRPr lang="en-US" sz="140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CA" sz="2800" dirty="0" smtClean="0"/>
              <a:t>PPAR</a:t>
            </a:r>
            <a:r>
              <a:rPr lang="el-GR" sz="2800" dirty="0" smtClean="0"/>
              <a:t>γ</a:t>
            </a:r>
            <a:r>
              <a:rPr lang="fr-CA" sz="2800" dirty="0" smtClean="0"/>
              <a:t> </a:t>
            </a:r>
            <a:r>
              <a:rPr lang="fr-CA" sz="2800" dirty="0" err="1" smtClean="0"/>
              <a:t>Antagonism</a:t>
            </a:r>
            <a:r>
              <a:rPr lang="fr-CA" sz="2800" dirty="0" smtClean="0"/>
              <a:t> </a:t>
            </a:r>
            <a:r>
              <a:rPr lang="fr-CA" sz="2800" dirty="0" err="1" smtClean="0"/>
              <a:t>Increases</a:t>
            </a:r>
            <a:r>
              <a:rPr lang="fr-CA" sz="2800" dirty="0" smtClean="0"/>
              <a:t> IL-17A Production and </a:t>
            </a:r>
            <a:r>
              <a:rPr lang="fr-CA" sz="2800" dirty="0" err="1" smtClean="0"/>
              <a:t>Inhibits</a:t>
            </a:r>
            <a:r>
              <a:rPr lang="fr-CA" sz="2800" dirty="0" smtClean="0"/>
              <a:t> HIV </a:t>
            </a:r>
            <a:r>
              <a:rPr lang="fr-CA" sz="2800" dirty="0" err="1" smtClean="0"/>
              <a:t>Replication</a:t>
            </a:r>
            <a:r>
              <a:rPr lang="fr-CA" sz="2800" dirty="0" smtClean="0"/>
              <a:t> </a:t>
            </a:r>
            <a:r>
              <a:rPr lang="fr-CA" sz="2800" i="1" dirty="0" smtClean="0"/>
              <a:t>in vitro</a:t>
            </a:r>
            <a:endParaRPr lang="fr-CA" sz="2800" i="1" dirty="0"/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7996" y="1666680"/>
            <a:ext cx="4394285" cy="4457143"/>
          </a:xfrm>
          <a:prstGeom prst="rect">
            <a:avLst/>
          </a:prstGeom>
        </p:spPr>
      </p:pic>
      <p:pic>
        <p:nvPicPr>
          <p:cNvPr id="12" name="Image 11"/>
          <p:cNvPicPr>
            <a:picLocks noChangeAspect="1"/>
          </p:cNvPicPr>
          <p:nvPr/>
        </p:nvPicPr>
        <p:blipFill rotWithShape="1">
          <a:blip r:embed="rId3"/>
          <a:srcRect r="4073"/>
          <a:stretch/>
        </p:blipFill>
        <p:spPr>
          <a:xfrm>
            <a:off x="4274305" y="3522122"/>
            <a:ext cx="3661691" cy="2611429"/>
          </a:xfrm>
          <a:prstGeom prst="rect">
            <a:avLst/>
          </a:prstGeom>
        </p:spPr>
      </p:pic>
      <p:sp>
        <p:nvSpPr>
          <p:cNvPr id="13" name="TextBox 40">
            <a:extLst>
              <a:ext uri="{FF2B5EF4-FFF2-40B4-BE49-F238E27FC236}">
                <a16:creationId xmlns:a16="http://schemas.microsoft.com/office/drawing/2014/main" xmlns="" id="{CEE88BF1-E117-864C-849C-CD894A4B5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29508" y="1528180"/>
            <a:ext cx="26642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CA" sz="1200" b="1" dirty="0" smtClean="0">
                <a:latin typeface="+mn-lt"/>
              </a:rPr>
              <a:t>C</a:t>
            </a:r>
          </a:p>
        </p:txBody>
      </p:sp>
      <p:sp>
        <p:nvSpPr>
          <p:cNvPr id="14" name="TextBox 40">
            <a:extLst>
              <a:ext uri="{FF2B5EF4-FFF2-40B4-BE49-F238E27FC236}">
                <a16:creationId xmlns:a16="http://schemas.microsoft.com/office/drawing/2014/main" xmlns="" id="{CEE88BF1-E117-864C-849C-CD894A4B53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71175" y="3522122"/>
            <a:ext cx="282450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>
              <a:defRPr/>
            </a:pPr>
            <a:r>
              <a:rPr lang="en-CA" sz="1200" b="1" dirty="0">
                <a:latin typeface="+mn-lt"/>
              </a:rPr>
              <a:t>D</a:t>
            </a:r>
            <a:endParaRPr lang="en-CA" sz="1200" b="1" dirty="0" smtClean="0">
              <a:latin typeface="+mn-lt"/>
            </a:endParaRPr>
          </a:p>
        </p:txBody>
      </p:sp>
      <p:sp>
        <p:nvSpPr>
          <p:cNvPr id="8" name="ZoneTexte 7"/>
          <p:cNvSpPr txBox="1"/>
          <p:nvPr/>
        </p:nvSpPr>
        <p:spPr>
          <a:xfrm>
            <a:off x="3699819" y="6278068"/>
            <a:ext cx="401603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+mj-lt"/>
              </a:rPr>
              <a:t>Zhang/Planas et al., manuscript in preparation, 2018</a:t>
            </a:r>
            <a:endParaRPr lang="en-US" sz="1400">
              <a:latin typeface="+mj-lt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617"/>
            <a:ext cx="9144000" cy="1143000"/>
          </a:xfrm>
        </p:spPr>
        <p:txBody>
          <a:bodyPr>
            <a:normAutofit/>
          </a:bodyPr>
          <a:lstStyle/>
          <a:p>
            <a:r>
              <a:rPr lang="fr-CA" sz="2800" dirty="0" smtClean="0"/>
              <a:t>PPAR</a:t>
            </a:r>
            <a:r>
              <a:rPr lang="el-GR" sz="2800" dirty="0" smtClean="0"/>
              <a:t>γ</a:t>
            </a:r>
            <a:r>
              <a:rPr lang="fr-CA" sz="2800" dirty="0" smtClean="0"/>
              <a:t> Is an </a:t>
            </a:r>
            <a:r>
              <a:rPr lang="fr-CA" sz="2800" dirty="0" err="1" smtClean="0"/>
              <a:t>Intrinsic</a:t>
            </a:r>
            <a:r>
              <a:rPr lang="fr-CA" sz="2800" dirty="0" smtClean="0"/>
              <a:t> </a:t>
            </a:r>
            <a:r>
              <a:rPr lang="fr-CA" sz="2800" dirty="0" err="1" smtClean="0"/>
              <a:t>Negative</a:t>
            </a:r>
            <a:r>
              <a:rPr lang="fr-CA" sz="2800" dirty="0" smtClean="0"/>
              <a:t> </a:t>
            </a:r>
            <a:r>
              <a:rPr lang="fr-CA" sz="2800" dirty="0" err="1" smtClean="0"/>
              <a:t>Regulator</a:t>
            </a:r>
            <a:r>
              <a:rPr lang="fr-CA" sz="2800" dirty="0" smtClean="0"/>
              <a:t> of HIV </a:t>
            </a:r>
            <a:r>
              <a:rPr lang="fr-CA" sz="2800" dirty="0" err="1" smtClean="0"/>
              <a:t>Replication</a:t>
            </a:r>
            <a:r>
              <a:rPr lang="fr-CA" sz="2800" dirty="0" smtClean="0"/>
              <a:t> in </a:t>
            </a:r>
            <a:r>
              <a:rPr lang="fr-CA" sz="2800" dirty="0" err="1" smtClean="0"/>
              <a:t>Pathogenic</a:t>
            </a:r>
            <a:r>
              <a:rPr lang="fr-CA" sz="2800" dirty="0" smtClean="0"/>
              <a:t> Th17 </a:t>
            </a:r>
            <a:r>
              <a:rPr lang="fr-CA" sz="2800" dirty="0" err="1" smtClean="0"/>
              <a:t>Cells</a:t>
            </a:r>
            <a:endParaRPr lang="fr-CA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252256" y="5958667"/>
            <a:ext cx="262725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 smtClean="0">
                <a:latin typeface="+mj-lt"/>
              </a:rPr>
              <a:t>Bernier </a:t>
            </a:r>
            <a:r>
              <a:rPr lang="fr-CA" sz="1400" i="1" dirty="0" smtClean="0">
                <a:latin typeface="+mj-lt"/>
              </a:rPr>
              <a:t>et al</a:t>
            </a:r>
            <a:r>
              <a:rPr lang="fr-CA" sz="1400" dirty="0" smtClean="0">
                <a:latin typeface="+mj-lt"/>
              </a:rPr>
              <a:t>., </a:t>
            </a:r>
            <a:r>
              <a:rPr lang="fr-CA" sz="1400" dirty="0" err="1" smtClean="0">
                <a:latin typeface="+mj-lt"/>
              </a:rPr>
              <a:t>Retrovirology</a:t>
            </a:r>
            <a:r>
              <a:rPr lang="fr-CA" sz="1400" dirty="0" smtClean="0">
                <a:latin typeface="+mj-lt"/>
              </a:rPr>
              <a:t>, 2013</a:t>
            </a:r>
            <a:endParaRPr lang="fr-CA" sz="1400" dirty="0">
              <a:latin typeface="+mj-lt"/>
            </a:endParaRPr>
          </a:p>
        </p:txBody>
      </p:sp>
      <p:pic>
        <p:nvPicPr>
          <p:cNvPr id="2057" name="Picture 9"/>
          <p:cNvPicPr>
            <a:picLocks noChangeAspect="1" noChangeArrowheads="1"/>
          </p:cNvPicPr>
          <p:nvPr/>
        </p:nvPicPr>
        <p:blipFill rotWithShape="1">
          <a:blip r:embed="rId3"/>
          <a:srcRect t="18313" r="8581"/>
          <a:stretch/>
        </p:blipFill>
        <p:spPr bwMode="auto">
          <a:xfrm>
            <a:off x="5596104" y="1031382"/>
            <a:ext cx="3466616" cy="57976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8"/>
          <p:cNvPicPr>
            <a:picLocks noChangeAspect="1" noChangeArrowheads="1"/>
          </p:cNvPicPr>
          <p:nvPr/>
        </p:nvPicPr>
        <p:blipFill rotWithShape="1">
          <a:blip r:embed="rId4"/>
          <a:srcRect t="46204" r="47437" b="754"/>
          <a:stretch/>
        </p:blipFill>
        <p:spPr bwMode="auto">
          <a:xfrm>
            <a:off x="87450" y="1450468"/>
            <a:ext cx="3556840" cy="37717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ZoneTexte 11"/>
          <p:cNvSpPr txBox="1"/>
          <p:nvPr/>
        </p:nvSpPr>
        <p:spPr>
          <a:xfrm>
            <a:off x="984846" y="1075154"/>
            <a:ext cx="1905522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CA" sz="2000" b="1" dirty="0" smtClean="0">
                <a:solidFill>
                  <a:srgbClr val="C00000"/>
                </a:solidFill>
              </a:rPr>
              <a:t>Th1 vs. Th1Th17</a:t>
            </a:r>
            <a:endParaRPr lang="fr-CA" sz="2000" b="1" dirty="0">
              <a:solidFill>
                <a:srgbClr val="C00000"/>
              </a:solidFill>
            </a:endParaRPr>
          </a:p>
        </p:txBody>
      </p:sp>
      <p:pic>
        <p:nvPicPr>
          <p:cNvPr id="13" name="Picture 8"/>
          <p:cNvPicPr>
            <a:picLocks noChangeAspect="1" noChangeArrowheads="1"/>
          </p:cNvPicPr>
          <p:nvPr/>
        </p:nvPicPr>
        <p:blipFill rotWithShape="1">
          <a:blip r:embed="rId4"/>
          <a:srcRect l="3454" t="41238" r="61953" b="53905"/>
          <a:stretch/>
        </p:blipFill>
        <p:spPr bwMode="auto">
          <a:xfrm>
            <a:off x="498898" y="5245013"/>
            <a:ext cx="2340790" cy="345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061594" y="3023648"/>
            <a:ext cx="2382110" cy="2134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609241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617"/>
            <a:ext cx="9144000" cy="1143000"/>
          </a:xfrm>
        </p:spPr>
        <p:txBody>
          <a:bodyPr>
            <a:normAutofit/>
          </a:bodyPr>
          <a:lstStyle/>
          <a:p>
            <a:r>
              <a:rPr lang="en-US" sz="2800" dirty="0" smtClean="0"/>
              <a:t>The Nuclear Translocation of </a:t>
            </a:r>
            <a:r>
              <a:rPr lang="en-US" sz="2800" dirty="0" err="1" smtClean="0"/>
              <a:t>PPARγ</a:t>
            </a:r>
            <a:r>
              <a:rPr lang="en-US" sz="2800" dirty="0" smtClean="0"/>
              <a:t> Is Induced by </a:t>
            </a:r>
            <a:r>
              <a:rPr lang="en-US" sz="2800" dirty="0" err="1" smtClean="0"/>
              <a:t>Agonism</a:t>
            </a:r>
            <a:r>
              <a:rPr lang="en-US" sz="2800" dirty="0" smtClean="0"/>
              <a:t> and Prevented by Antagonism</a:t>
            </a:r>
            <a:endParaRPr lang="en-US" sz="2800" dirty="0"/>
          </a:p>
        </p:txBody>
      </p:sp>
      <p:sp>
        <p:nvSpPr>
          <p:cNvPr id="4" name="ZoneTexte 3"/>
          <p:cNvSpPr txBox="1"/>
          <p:nvPr/>
        </p:nvSpPr>
        <p:spPr>
          <a:xfrm>
            <a:off x="3583473" y="6486107"/>
            <a:ext cx="2627258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Bernier </a:t>
            </a:r>
            <a:r>
              <a:rPr lang="en-US" sz="1400" i="1" dirty="0" smtClean="0">
                <a:latin typeface="+mj-lt"/>
              </a:rPr>
              <a:t>et al., </a:t>
            </a:r>
            <a:r>
              <a:rPr lang="en-US" sz="1400" dirty="0" err="1" smtClean="0">
                <a:latin typeface="+mj-lt"/>
              </a:rPr>
              <a:t>Retrovirology</a:t>
            </a:r>
            <a:r>
              <a:rPr lang="en-US" sz="1400" dirty="0" smtClean="0">
                <a:latin typeface="+mj-lt"/>
              </a:rPr>
              <a:t>, 2013</a:t>
            </a:r>
            <a:endParaRPr lang="en-US" sz="1400" dirty="0">
              <a:latin typeface="+mj-lt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461606" y="1134983"/>
            <a:ext cx="6263498" cy="54073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ZoneTexte 7"/>
          <p:cNvSpPr txBox="1"/>
          <p:nvPr/>
        </p:nvSpPr>
        <p:spPr>
          <a:xfrm>
            <a:off x="231895" y="3279253"/>
            <a:ext cx="8722920" cy="1384995"/>
          </a:xfrm>
          <a:prstGeom prst="rect">
            <a:avLst/>
          </a:prstGeom>
          <a:solidFill>
            <a:srgbClr val="C000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b="1" u="sng" dirty="0" smtClean="0">
                <a:solidFill>
                  <a:schemeClr val="bg1"/>
                </a:solidFill>
                <a:latin typeface="Raleway"/>
              </a:rPr>
              <a:t>Hypothesis</a:t>
            </a:r>
            <a:r>
              <a:rPr lang="en-US" sz="2800" b="1" dirty="0" smtClean="0">
                <a:solidFill>
                  <a:schemeClr val="bg1"/>
                </a:solidFill>
                <a:latin typeface="Raleway"/>
              </a:rPr>
              <a:t>: </a:t>
            </a:r>
          </a:p>
          <a:p>
            <a:pPr algn="ctr"/>
            <a:r>
              <a:rPr lang="en-US" sz="2800" b="1" dirty="0" err="1" smtClean="0">
                <a:solidFill>
                  <a:schemeClr val="bg1"/>
                </a:solidFill>
                <a:latin typeface="Raleway"/>
              </a:rPr>
              <a:t>PPARγ</a:t>
            </a:r>
            <a:r>
              <a:rPr lang="en-US" sz="2800" b="1" dirty="0" smtClean="0">
                <a:solidFill>
                  <a:schemeClr val="bg1"/>
                </a:solidFill>
                <a:latin typeface="Raleway"/>
              </a:rPr>
              <a:t> antagonism may be used in HIV reservoir reactivation strategies</a:t>
            </a:r>
            <a:endParaRPr lang="en-US" sz="2800" b="1" dirty="0">
              <a:solidFill>
                <a:schemeClr val="bg1"/>
              </a:solidFill>
              <a:latin typeface="Raleway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8">
                                            <p:bg/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build="allAtOnce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-9149"/>
            <a:ext cx="9144000" cy="1143000"/>
          </a:xfrm>
        </p:spPr>
        <p:txBody>
          <a:bodyPr>
            <a:normAutofit/>
          </a:bodyPr>
          <a:lstStyle/>
          <a:p>
            <a:r>
              <a:rPr lang="fr-CA" sz="2800" dirty="0" smtClean="0"/>
              <a:t>Peroxysome </a:t>
            </a:r>
            <a:r>
              <a:rPr lang="fr-CA" sz="2800" dirty="0" err="1" smtClean="0"/>
              <a:t>Proliferator</a:t>
            </a:r>
            <a:r>
              <a:rPr lang="fr-CA" sz="2800" dirty="0" smtClean="0"/>
              <a:t> </a:t>
            </a:r>
            <a:r>
              <a:rPr lang="fr-CA" sz="2800" dirty="0" err="1" smtClean="0"/>
              <a:t>Activated</a:t>
            </a:r>
            <a:r>
              <a:rPr lang="fr-CA" sz="2800" dirty="0" smtClean="0"/>
              <a:t> </a:t>
            </a:r>
            <a:r>
              <a:rPr lang="fr-CA" sz="2800" dirty="0" err="1" smtClean="0"/>
              <a:t>Receptor</a:t>
            </a:r>
            <a:r>
              <a:rPr lang="fr-CA" sz="2800" dirty="0" smtClean="0"/>
              <a:t> Gamma (PPAR</a:t>
            </a:r>
            <a:r>
              <a:rPr lang="el-GR" sz="2800" dirty="0" smtClean="0"/>
              <a:t>γ</a:t>
            </a:r>
            <a:r>
              <a:rPr lang="fr-CA" sz="2800" dirty="0" smtClean="0"/>
              <a:t>)</a:t>
            </a:r>
            <a:endParaRPr lang="fr-CA" sz="2800" dirty="0"/>
          </a:p>
        </p:txBody>
      </p:sp>
      <p:pic>
        <p:nvPicPr>
          <p:cNvPr id="3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4137" y="1619747"/>
            <a:ext cx="4772352" cy="362246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>
            <a:spLocks noChangeArrowheads="1"/>
          </p:cNvSpPr>
          <p:nvPr/>
        </p:nvSpPr>
        <p:spPr bwMode="auto">
          <a:xfrm>
            <a:off x="4946489" y="6371558"/>
            <a:ext cx="2665413" cy="261938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r>
              <a:rPr lang="en-CA" altLang="fr-FR" sz="1100" i="1" dirty="0"/>
              <a:t>Nature Reviews Immunology 6, 44-55  </a:t>
            </a: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22790" y="1481028"/>
            <a:ext cx="2916307" cy="16848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3653" y="3268421"/>
            <a:ext cx="2369589" cy="1656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TextBox 1"/>
          <p:cNvSpPr txBox="1">
            <a:spLocks noChangeArrowheads="1"/>
          </p:cNvSpPr>
          <p:nvPr/>
        </p:nvSpPr>
        <p:spPr bwMode="auto">
          <a:xfrm>
            <a:off x="6780944" y="4704287"/>
            <a:ext cx="2444900" cy="1384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/>
            <a:r>
              <a:rPr lang="en-CA" altLang="fr-FR" sz="1400" dirty="0"/>
              <a:t>NF-kB</a:t>
            </a:r>
          </a:p>
          <a:p>
            <a:pPr eaLnBrk="1" hangingPunct="1"/>
            <a:r>
              <a:rPr lang="en-CA" altLang="fr-FR" sz="1400" dirty="0"/>
              <a:t>AP1</a:t>
            </a:r>
          </a:p>
          <a:p>
            <a:pPr eaLnBrk="1" hangingPunct="1"/>
            <a:r>
              <a:rPr lang="en-CA" altLang="fr-FR" sz="1400" dirty="0"/>
              <a:t>STAT</a:t>
            </a:r>
          </a:p>
          <a:p>
            <a:pPr eaLnBrk="1" hangingPunct="1"/>
            <a:r>
              <a:rPr lang="en-CA" altLang="fr-FR" sz="1400" dirty="0"/>
              <a:t>NFAT</a:t>
            </a:r>
          </a:p>
          <a:p>
            <a:pPr eaLnBrk="1" hangingPunct="1"/>
            <a:r>
              <a:rPr lang="en-CA" altLang="fr-FR" sz="1400" b="1" dirty="0" smtClean="0">
                <a:solidFill>
                  <a:srgbClr val="FF0000"/>
                </a:solidFill>
              </a:rPr>
              <a:t>RORC → Master regulator </a:t>
            </a:r>
          </a:p>
          <a:p>
            <a:pPr eaLnBrk="1" hangingPunct="1"/>
            <a:r>
              <a:rPr lang="en-CA" altLang="fr-FR" sz="1400" b="1" dirty="0" smtClean="0">
                <a:solidFill>
                  <a:srgbClr val="FF0000"/>
                </a:solidFill>
              </a:rPr>
              <a:t>                gene of Th17</a:t>
            </a:r>
            <a:endParaRPr lang="en-CA" altLang="fr-FR" sz="1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35788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562844" y="6617"/>
            <a:ext cx="8018313" cy="1143000"/>
          </a:xfrm>
        </p:spPr>
        <p:txBody>
          <a:bodyPr>
            <a:normAutofit/>
          </a:bodyPr>
          <a:lstStyle/>
          <a:p>
            <a:r>
              <a:rPr lang="fr-CA" sz="2800" dirty="0" smtClean="0"/>
              <a:t>PPAR</a:t>
            </a:r>
            <a:r>
              <a:rPr lang="el-GR" sz="2800" dirty="0" smtClean="0"/>
              <a:t>γ</a:t>
            </a:r>
            <a:r>
              <a:rPr lang="fr-CA" sz="2800" dirty="0" smtClean="0"/>
              <a:t>: A ROR</a:t>
            </a:r>
            <a:r>
              <a:rPr lang="el-GR" sz="2800" dirty="0" smtClean="0"/>
              <a:t>γ</a:t>
            </a:r>
            <a:r>
              <a:rPr lang="fr-CA" sz="2800" dirty="0" smtClean="0"/>
              <a:t>t </a:t>
            </a:r>
            <a:r>
              <a:rPr lang="fr-CA" sz="2800" dirty="0" err="1" smtClean="0"/>
              <a:t>Transcriptional</a:t>
            </a:r>
            <a:r>
              <a:rPr lang="fr-CA" sz="2800" dirty="0" smtClean="0"/>
              <a:t> </a:t>
            </a:r>
            <a:r>
              <a:rPr lang="fr-CA" sz="2800" dirty="0" err="1" smtClean="0"/>
              <a:t>Repressor</a:t>
            </a:r>
            <a:endParaRPr lang="fr-CA" sz="2800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51675" y="1086553"/>
            <a:ext cx="6784135" cy="4888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ZoneTexte 3"/>
          <p:cNvSpPr txBox="1"/>
          <p:nvPr/>
        </p:nvSpPr>
        <p:spPr>
          <a:xfrm>
            <a:off x="4661434" y="5829019"/>
            <a:ext cx="424667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1400" dirty="0" err="1" smtClean="0">
                <a:latin typeface="+mj-lt"/>
              </a:rPr>
              <a:t>Klotz</a:t>
            </a:r>
            <a:r>
              <a:rPr lang="fr-CA" sz="1400" dirty="0" smtClean="0">
                <a:latin typeface="+mj-lt"/>
              </a:rPr>
              <a:t> </a:t>
            </a:r>
            <a:r>
              <a:rPr lang="fr-CA" sz="1400" i="1" dirty="0" smtClean="0">
                <a:latin typeface="+mj-lt"/>
              </a:rPr>
              <a:t>et al</a:t>
            </a:r>
            <a:r>
              <a:rPr lang="fr-CA" sz="1400" dirty="0" smtClean="0">
                <a:latin typeface="+mj-lt"/>
              </a:rPr>
              <a:t>., The Journal of </a:t>
            </a:r>
            <a:r>
              <a:rPr lang="fr-CA" sz="1400" dirty="0" err="1" smtClean="0">
                <a:latin typeface="+mj-lt"/>
              </a:rPr>
              <a:t>Experimental</a:t>
            </a:r>
            <a:r>
              <a:rPr lang="fr-CA" sz="1400" dirty="0" smtClean="0">
                <a:latin typeface="+mj-lt"/>
              </a:rPr>
              <a:t> </a:t>
            </a:r>
            <a:r>
              <a:rPr lang="fr-CA" sz="1400" dirty="0" err="1" smtClean="0">
                <a:latin typeface="+mj-lt"/>
              </a:rPr>
              <a:t>Medicine</a:t>
            </a:r>
            <a:r>
              <a:rPr lang="fr-CA" sz="1400" dirty="0" smtClean="0">
                <a:latin typeface="+mj-lt"/>
              </a:rPr>
              <a:t>, 2009</a:t>
            </a:r>
            <a:endParaRPr lang="fr-CA" sz="1400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" name="Picture 8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9559" y="1415662"/>
            <a:ext cx="2468571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3" name="Picture 8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98393" y="1415662"/>
            <a:ext cx="2392381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4" name="Picture 8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01037" y="1415662"/>
            <a:ext cx="2392381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5" name="Picture 8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603682" y="1415662"/>
            <a:ext cx="2392381" cy="2544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7" name="Titre 1"/>
          <p:cNvSpPr>
            <a:spLocks noGrp="1"/>
          </p:cNvSpPr>
          <p:nvPr>
            <p:ph type="title"/>
          </p:nvPr>
        </p:nvSpPr>
        <p:spPr>
          <a:xfrm>
            <a:off x="0" y="-9149"/>
            <a:ext cx="9143999" cy="1143000"/>
          </a:xfrm>
        </p:spPr>
        <p:txBody>
          <a:bodyPr>
            <a:noAutofit/>
          </a:bodyPr>
          <a:lstStyle/>
          <a:p>
            <a:r>
              <a:rPr lang="en-US" sz="2400" dirty="0" smtClean="0"/>
              <a:t>The </a:t>
            </a:r>
            <a:r>
              <a:rPr lang="en-US" sz="2400" dirty="0" err="1" smtClean="0"/>
              <a:t>PPARγ</a:t>
            </a:r>
            <a:r>
              <a:rPr lang="en-US" sz="2400" dirty="0" smtClean="0"/>
              <a:t> Antagonism </a:t>
            </a:r>
            <a:r>
              <a:rPr lang="en-US" sz="2400" u="sng" dirty="0" smtClean="0"/>
              <a:t>But Not </a:t>
            </a:r>
            <a:r>
              <a:rPr lang="en-US" sz="2400" dirty="0" err="1" smtClean="0"/>
              <a:t>Agonism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Boosts IL-17A  Production in Memory CD4+ T-Cells of </a:t>
            </a:r>
            <a:br>
              <a:rPr lang="en-US" sz="2400" dirty="0" smtClean="0"/>
            </a:br>
            <a:r>
              <a:rPr lang="en-US" sz="2400" dirty="0" smtClean="0"/>
              <a:t>ART-Treated Individuals </a:t>
            </a:r>
            <a:r>
              <a:rPr lang="en-US" sz="2400" i="1" dirty="0" smtClean="0"/>
              <a:t>ex vivo</a:t>
            </a:r>
            <a:endParaRPr lang="en-US" sz="2400" i="1" dirty="0"/>
          </a:p>
        </p:txBody>
      </p:sp>
      <p:sp>
        <p:nvSpPr>
          <p:cNvPr id="8" name="ZoneTexte 7"/>
          <p:cNvSpPr txBox="1"/>
          <p:nvPr/>
        </p:nvSpPr>
        <p:spPr>
          <a:xfrm>
            <a:off x="3783836" y="6333919"/>
            <a:ext cx="4016036" cy="307777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sz="1400" dirty="0" smtClean="0">
                <a:latin typeface="+mj-lt"/>
              </a:rPr>
              <a:t>Zhang/Planas </a:t>
            </a:r>
            <a:r>
              <a:rPr lang="en-US" sz="1400" i="1" dirty="0" smtClean="0">
                <a:latin typeface="+mj-lt"/>
              </a:rPr>
              <a:t>et al</a:t>
            </a:r>
            <a:r>
              <a:rPr lang="en-US" sz="1400" dirty="0" smtClean="0">
                <a:latin typeface="+mj-lt"/>
              </a:rPr>
              <a:t>., manuscript in preparation, 2018</a:t>
            </a:r>
            <a:endParaRPr lang="en-US" sz="1400" dirty="0">
              <a:latin typeface="+mj-lt"/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163502" y="4026767"/>
            <a:ext cx="3689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i="1" dirty="0" smtClean="0">
                <a:solidFill>
                  <a:srgbClr val="00B050"/>
                </a:solidFill>
              </a:rPr>
              <a:t>T0070907 (T007), PPARG </a:t>
            </a:r>
            <a:r>
              <a:rPr lang="fr-CA" b="1" i="1" dirty="0" err="1" smtClean="0">
                <a:solidFill>
                  <a:srgbClr val="00B050"/>
                </a:solidFill>
              </a:rPr>
              <a:t>antagonist</a:t>
            </a:r>
            <a:endParaRPr lang="fr-CA" b="1" i="1" dirty="0" smtClean="0">
              <a:solidFill>
                <a:srgbClr val="00B050"/>
              </a:solidFill>
            </a:endParaRPr>
          </a:p>
          <a:p>
            <a:r>
              <a:rPr lang="fr-CA" b="1" i="1" dirty="0" err="1" smtClean="0">
                <a:solidFill>
                  <a:srgbClr val="00B050"/>
                </a:solidFill>
              </a:rPr>
              <a:t>Rosiglitazone</a:t>
            </a:r>
            <a:r>
              <a:rPr lang="fr-CA" b="1" i="1" dirty="0" smtClean="0">
                <a:solidFill>
                  <a:srgbClr val="00B050"/>
                </a:solidFill>
              </a:rPr>
              <a:t> (RGZ), </a:t>
            </a:r>
            <a:r>
              <a:rPr lang="fr-CA" b="1" i="1" dirty="0" err="1" smtClean="0">
                <a:solidFill>
                  <a:srgbClr val="00B050"/>
                </a:solidFill>
              </a:rPr>
              <a:t>PPARg</a:t>
            </a:r>
            <a:r>
              <a:rPr lang="fr-CA" b="1" i="1" dirty="0" smtClean="0">
                <a:solidFill>
                  <a:srgbClr val="00B050"/>
                </a:solidFill>
              </a:rPr>
              <a:t> </a:t>
            </a:r>
            <a:r>
              <a:rPr lang="fr-CA" b="1" i="1" dirty="0" err="1" smtClean="0">
                <a:solidFill>
                  <a:srgbClr val="00B050"/>
                </a:solidFill>
              </a:rPr>
              <a:t>agonist</a:t>
            </a:r>
            <a:endParaRPr lang="fr-CA" b="1" i="1" dirty="0">
              <a:solidFill>
                <a:srgbClr val="00B05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0" y="6617"/>
            <a:ext cx="9143999" cy="1143000"/>
          </a:xfrm>
        </p:spPr>
        <p:txBody>
          <a:bodyPr>
            <a:normAutofit/>
          </a:bodyPr>
          <a:lstStyle/>
          <a:p>
            <a:r>
              <a:rPr lang="en-US" sz="2400" smtClean="0"/>
              <a:t>PPARγ Antagonism Boosts HIV Transcription Upon Viral Reservoir Reactivation </a:t>
            </a:r>
            <a:r>
              <a:rPr lang="en-US" sz="2400" i="1" smtClean="0"/>
              <a:t>ex vivo</a:t>
            </a:r>
            <a:endParaRPr lang="en-US" sz="2400"/>
          </a:p>
        </p:txBody>
      </p:sp>
      <p:pic>
        <p:nvPicPr>
          <p:cNvPr id="8" name="Imag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30158" y="1773003"/>
            <a:ext cx="3894857" cy="28891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ZoneTexte 3"/>
          <p:cNvSpPr txBox="1"/>
          <p:nvPr/>
        </p:nvSpPr>
        <p:spPr>
          <a:xfrm>
            <a:off x="199377" y="1064974"/>
            <a:ext cx="68939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  <a:latin typeface="+mj-lt"/>
              </a:rPr>
              <a:t>Short-term HIV reactivation procedure in the </a:t>
            </a:r>
            <a:r>
              <a:rPr lang="en-US" b="1" u="sng" smtClean="0">
                <a:solidFill>
                  <a:srgbClr val="C00000"/>
                </a:solidFill>
                <a:latin typeface="+mj-lt"/>
              </a:rPr>
              <a:t>presence</a:t>
            </a:r>
            <a:r>
              <a:rPr lang="en-US" b="1" smtClean="0">
                <a:solidFill>
                  <a:srgbClr val="C00000"/>
                </a:solidFill>
                <a:latin typeface="+mj-lt"/>
              </a:rPr>
              <a:t> of ARVs </a:t>
            </a:r>
            <a:r>
              <a:rPr lang="en-US" b="1" i="1" smtClean="0">
                <a:solidFill>
                  <a:srgbClr val="C00000"/>
                </a:solidFill>
                <a:latin typeface="+mj-lt"/>
              </a:rPr>
              <a:t>in vitro</a:t>
            </a:r>
            <a:endParaRPr lang="en-US" b="1">
              <a:solidFill>
                <a:srgbClr val="C00000"/>
              </a:solidFill>
              <a:latin typeface="+mj-lt"/>
            </a:endParaRPr>
          </a:p>
        </p:txBody>
      </p:sp>
      <p:sp>
        <p:nvSpPr>
          <p:cNvPr id="7" name="ZoneTexte 6"/>
          <p:cNvSpPr txBox="1"/>
          <p:nvPr/>
        </p:nvSpPr>
        <p:spPr>
          <a:xfrm>
            <a:off x="422897" y="4591181"/>
            <a:ext cx="24949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i="1" dirty="0" smtClean="0">
                <a:solidFill>
                  <a:srgbClr val="00B050"/>
                </a:solidFill>
              </a:rPr>
              <a:t>T007, PPARG antagonist</a:t>
            </a:r>
          </a:p>
        </p:txBody>
      </p:sp>
      <p:grpSp>
        <p:nvGrpSpPr>
          <p:cNvPr id="36" name="Groupe 35"/>
          <p:cNvGrpSpPr>
            <a:grpSpLocks noChangeAspect="1"/>
          </p:cNvGrpSpPr>
          <p:nvPr/>
        </p:nvGrpSpPr>
        <p:grpSpPr>
          <a:xfrm>
            <a:off x="316597" y="2285795"/>
            <a:ext cx="3641970" cy="1989686"/>
            <a:chOff x="-843399" y="1719997"/>
            <a:chExt cx="3200961" cy="1748754"/>
          </a:xfrm>
        </p:grpSpPr>
        <p:sp>
          <p:nvSpPr>
            <p:cNvPr id="9" name="Line 65">
              <a:extLst>
                <a:ext uri="{FF2B5EF4-FFF2-40B4-BE49-F238E27FC236}">
                  <a16:creationId xmlns="" xmlns:a16="http://schemas.microsoft.com/office/drawing/2014/main" id="{EDCC452D-3852-E04B-B61B-D52C15932050}"/>
                </a:ext>
              </a:extLst>
            </p:cNvPr>
            <p:cNvSpPr>
              <a:spLocks noChangeShapeType="1"/>
            </p:cNvSpPr>
            <p:nvPr/>
          </p:nvSpPr>
          <p:spPr bwMode="auto">
            <a:xfrm flipV="1">
              <a:off x="-221717" y="2502533"/>
              <a:ext cx="1948065" cy="0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0" name="Line 67">
              <a:extLst>
                <a:ext uri="{FF2B5EF4-FFF2-40B4-BE49-F238E27FC236}">
                  <a16:creationId xmlns="" xmlns:a16="http://schemas.microsoft.com/office/drawing/2014/main" id="{8B57462E-4A15-894B-8728-56336D2C7567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8270" y="2506930"/>
              <a:ext cx="0" cy="730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 b="1">
                <a:latin typeface="Arial" charset="0"/>
                <a:ea typeface="ＭＳ Ｐゴシック" charset="0"/>
              </a:endParaRPr>
            </a:p>
          </p:txBody>
        </p:sp>
        <p:sp>
          <p:nvSpPr>
            <p:cNvPr id="11" name="Line 69">
              <a:extLst>
                <a:ext uri="{FF2B5EF4-FFF2-40B4-BE49-F238E27FC236}">
                  <a16:creationId xmlns="" xmlns:a16="http://schemas.microsoft.com/office/drawing/2014/main" id="{0975F348-0A87-A347-AF5D-6FC0DC4F9F90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-221717" y="2497872"/>
              <a:ext cx="0" cy="730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400">
                <a:latin typeface="Arial" charset="0"/>
                <a:ea typeface="ＭＳ Ｐゴシック" charset="0"/>
              </a:endParaRPr>
            </a:p>
          </p:txBody>
        </p:sp>
        <p:sp>
          <p:nvSpPr>
            <p:cNvPr id="12" name="Line 67">
              <a:extLst>
                <a:ext uri="{FF2B5EF4-FFF2-40B4-BE49-F238E27FC236}">
                  <a16:creationId xmlns="" xmlns:a16="http://schemas.microsoft.com/office/drawing/2014/main" id="{142BE2ED-5C28-F842-BC0D-A0A0DAB50835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20375" y="2502634"/>
              <a:ext cx="0" cy="730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 b="1">
                <a:latin typeface="Arial" charset="0"/>
                <a:ea typeface="ＭＳ Ｐゴシック" charset="0"/>
              </a:endParaRPr>
            </a:p>
          </p:txBody>
        </p:sp>
        <p:sp>
          <p:nvSpPr>
            <p:cNvPr id="13" name="Line 67">
              <a:extLst>
                <a:ext uri="{FF2B5EF4-FFF2-40B4-BE49-F238E27FC236}">
                  <a16:creationId xmlns="" xmlns:a16="http://schemas.microsoft.com/office/drawing/2014/main" id="{56A72747-4C3D-544C-B39C-1AFD0CC88F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5511" y="2613886"/>
              <a:ext cx="0" cy="73025"/>
            </a:xfrm>
            <a:prstGeom prst="line">
              <a:avLst/>
            </a:prstGeom>
            <a:noFill/>
            <a:ln w="1270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 b="1">
                <a:latin typeface="Arial" charset="0"/>
                <a:ea typeface="ＭＳ Ｐゴシック" charset="0"/>
              </a:endParaRPr>
            </a:p>
          </p:txBody>
        </p:sp>
        <p:sp>
          <p:nvSpPr>
            <p:cNvPr id="14" name="ZoneTexte 33"/>
            <p:cNvSpPr txBox="1">
              <a:spLocks noChangeArrowheads="1"/>
            </p:cNvSpPr>
            <p:nvPr/>
          </p:nvSpPr>
          <p:spPr bwMode="auto">
            <a:xfrm>
              <a:off x="-458255" y="2275793"/>
              <a:ext cx="466626" cy="20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 b="1" smtClean="0">
                  <a:cs typeface="Arial" panose="020B0604020202020204" pitchFamily="34" charset="0"/>
                </a:rPr>
                <a:t>Day -3</a:t>
              </a:r>
              <a:endParaRPr lang="en-US" altLang="fr-FR" sz="900" b="1">
                <a:cs typeface="Arial" panose="020B0604020202020204" pitchFamily="34" charset="0"/>
              </a:endParaRPr>
            </a:p>
          </p:txBody>
        </p:sp>
        <p:sp>
          <p:nvSpPr>
            <p:cNvPr id="15" name="ZoneTexte 44"/>
            <p:cNvSpPr txBox="1">
              <a:spLocks noChangeArrowheads="1"/>
            </p:cNvSpPr>
            <p:nvPr/>
          </p:nvSpPr>
          <p:spPr bwMode="auto">
            <a:xfrm>
              <a:off x="-843399" y="1719997"/>
              <a:ext cx="1302101" cy="3516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00" b="1" smtClean="0">
                  <a:cs typeface="Arial" panose="020B0604020202020204" pitchFamily="34" charset="0"/>
                </a:rPr>
                <a:t>Memory CD4+ T-cells</a:t>
              </a:r>
            </a:p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00" b="1" smtClean="0">
                  <a:cs typeface="Arial" panose="020B0604020202020204" pitchFamily="34" charset="0"/>
                </a:rPr>
                <a:t>(HIV+ on ART)</a:t>
              </a:r>
              <a:endParaRPr lang="en-US" altLang="fr-FR" sz="1000" b="1">
                <a:cs typeface="Arial" panose="020B0604020202020204" pitchFamily="34" charset="0"/>
              </a:endParaRPr>
            </a:p>
          </p:txBody>
        </p:sp>
        <p:sp>
          <p:nvSpPr>
            <p:cNvPr id="16" name="Flèche droite 15">
              <a:extLst>
                <a:ext uri="{FF2B5EF4-FFF2-40B4-BE49-F238E27FC236}">
                  <a16:creationId xmlns="" xmlns:a16="http://schemas.microsoft.com/office/drawing/2014/main" id="{C066426E-6FC0-EE49-A2BE-706AF220F438}"/>
                </a:ext>
              </a:extLst>
            </p:cNvPr>
            <p:cNvSpPr/>
            <p:nvPr/>
          </p:nvSpPr>
          <p:spPr bwMode="auto">
            <a:xfrm rot="5400000">
              <a:off x="-241561" y="2139890"/>
              <a:ext cx="107950" cy="90488"/>
            </a:xfrm>
            <a:prstGeom prst="rightArrow">
              <a:avLst/>
            </a:prstGeom>
          </p:spPr>
          <p:style>
            <a:lnRef idx="2">
              <a:schemeClr val="dk1">
                <a:shade val="50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 sz="800"/>
            </a:p>
          </p:txBody>
        </p:sp>
        <p:sp>
          <p:nvSpPr>
            <p:cNvPr id="17" name="ZoneTexte 34"/>
            <p:cNvSpPr txBox="1">
              <a:spLocks noChangeArrowheads="1"/>
            </p:cNvSpPr>
            <p:nvPr/>
          </p:nvSpPr>
          <p:spPr bwMode="auto">
            <a:xfrm>
              <a:off x="-689512" y="2602647"/>
              <a:ext cx="949877" cy="216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00" b="1" smtClean="0">
                  <a:cs typeface="Arial" panose="020B0604020202020204" pitchFamily="34" charset="0"/>
                </a:rPr>
                <a:t>CD3/CD28 Abs</a:t>
              </a:r>
              <a:endParaRPr lang="en-US" altLang="fr-FR" sz="1000" b="1">
                <a:cs typeface="Arial" panose="020B0604020202020204" pitchFamily="34" charset="0"/>
              </a:endParaRPr>
            </a:p>
          </p:txBody>
        </p:sp>
        <p:sp>
          <p:nvSpPr>
            <p:cNvPr id="18" name="ZoneTexte 36"/>
            <p:cNvSpPr txBox="1">
              <a:spLocks noChangeArrowheads="1"/>
            </p:cNvSpPr>
            <p:nvPr/>
          </p:nvSpPr>
          <p:spPr bwMode="auto">
            <a:xfrm>
              <a:off x="718083" y="2275793"/>
              <a:ext cx="432813" cy="2028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900" b="1" smtClean="0">
                  <a:cs typeface="Arial" panose="020B0604020202020204" pitchFamily="34" charset="0"/>
                </a:rPr>
                <a:t>Day 0</a:t>
              </a:r>
              <a:endParaRPr lang="en-US" altLang="fr-FR" sz="900" b="1">
                <a:cs typeface="Arial" panose="020B0604020202020204" pitchFamily="34" charset="0"/>
              </a:endParaRPr>
            </a:p>
          </p:txBody>
        </p:sp>
        <p:sp>
          <p:nvSpPr>
            <p:cNvPr id="19" name="ZoneTexte 37"/>
            <p:cNvSpPr txBox="1">
              <a:spLocks noChangeArrowheads="1"/>
            </p:cNvSpPr>
            <p:nvPr/>
          </p:nvSpPr>
          <p:spPr bwMode="auto">
            <a:xfrm>
              <a:off x="848915" y="2667455"/>
              <a:ext cx="989326" cy="216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eaLnBrk="1" hangingPunct="1">
                <a:spcBef>
                  <a:spcPct val="0"/>
                </a:spcBef>
                <a:buFontTx/>
                <a:buNone/>
              </a:pPr>
              <a:r>
                <a:rPr lang="en-US" altLang="fr-FR" sz="1000" b="1" smtClean="0">
                  <a:cs typeface="Arial" panose="020B0604020202020204" pitchFamily="34" charset="0"/>
                </a:rPr>
                <a:t>IL-2 ± </a:t>
              </a:r>
              <a:r>
                <a:rPr lang="en-US" altLang="fr-FR" sz="1000" b="1" smtClean="0">
                  <a:solidFill>
                    <a:srgbClr val="00B050"/>
                  </a:solidFill>
                  <a:cs typeface="Arial" panose="020B0604020202020204" pitchFamily="34" charset="0"/>
                </a:rPr>
                <a:t>T0070907</a:t>
              </a:r>
              <a:endParaRPr lang="en-US" altLang="fr-FR" sz="1000" b="1">
                <a:solidFill>
                  <a:srgbClr val="00B050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20" name="Connecteur droit 2"/>
            <p:cNvCxnSpPr>
              <a:cxnSpLocks noChangeShapeType="1"/>
            </p:cNvCxnSpPr>
            <p:nvPr/>
          </p:nvCxnSpPr>
          <p:spPr bwMode="auto">
            <a:xfrm>
              <a:off x="953134" y="2651859"/>
              <a:ext cx="772105" cy="0"/>
            </a:xfrm>
            <a:prstGeom prst="line">
              <a:avLst/>
            </a:prstGeom>
            <a:noFill/>
            <a:ln w="19050" algn="ctr">
              <a:solidFill>
                <a:schemeClr val="tx1"/>
              </a:solidFill>
              <a:prstDash val="sysDash"/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cxnSp>
        <p:sp>
          <p:nvSpPr>
            <p:cNvPr id="21" name="Line 67">
              <a:extLst>
                <a:ext uri="{FF2B5EF4-FFF2-40B4-BE49-F238E27FC236}">
                  <a16:creationId xmlns="" xmlns:a16="http://schemas.microsoft.com/office/drawing/2014/main" id="{2F3084D5-3ECC-734C-BC8A-93F3055307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8270" y="2615347"/>
              <a:ext cx="0" cy="73025"/>
            </a:xfrm>
            <a:prstGeom prst="line">
              <a:avLst/>
            </a:prstGeom>
            <a:noFill/>
            <a:ln w="19050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 b="1">
                <a:latin typeface="Arial" charset="0"/>
                <a:ea typeface="ＭＳ Ｐゴシック" charset="0"/>
              </a:endParaRPr>
            </a:p>
          </p:txBody>
        </p:sp>
        <p:cxnSp>
          <p:nvCxnSpPr>
            <p:cNvPr id="23" name="Connecteur droit 22"/>
            <p:cNvCxnSpPr/>
            <p:nvPr/>
          </p:nvCxnSpPr>
          <p:spPr>
            <a:xfrm>
              <a:off x="948271" y="2272387"/>
              <a:ext cx="767240" cy="0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</p:cxnSp>
        <p:sp>
          <p:nvSpPr>
            <p:cNvPr id="24" name="Line 67">
              <a:extLst>
                <a:ext uri="{FF2B5EF4-FFF2-40B4-BE49-F238E27FC236}">
                  <a16:creationId xmlns="" xmlns:a16="http://schemas.microsoft.com/office/drawing/2014/main" id="{56A72747-4C3D-544C-B39C-1AFD0CC88FAA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1717136" y="2233672"/>
              <a:ext cx="0" cy="730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 b="1">
                <a:latin typeface="Arial" charset="0"/>
                <a:ea typeface="ＭＳ Ｐゴシック" charset="0"/>
              </a:endParaRPr>
            </a:p>
          </p:txBody>
        </p:sp>
        <p:sp>
          <p:nvSpPr>
            <p:cNvPr id="25" name="Line 67">
              <a:extLst>
                <a:ext uri="{FF2B5EF4-FFF2-40B4-BE49-F238E27FC236}">
                  <a16:creationId xmlns="" xmlns:a16="http://schemas.microsoft.com/office/drawing/2014/main" id="{2F3084D5-3ECC-734C-BC8A-93F30553076C}"/>
                </a:ext>
              </a:extLst>
            </p:cNvPr>
            <p:cNvSpPr>
              <a:spLocks noChangeShapeType="1"/>
            </p:cNvSpPr>
            <p:nvPr/>
          </p:nvSpPr>
          <p:spPr bwMode="auto">
            <a:xfrm>
              <a:off x="949895" y="2235133"/>
              <a:ext cx="0" cy="73025"/>
            </a:xfrm>
            <a:prstGeom prst="line">
              <a:avLst/>
            </a:prstGeom>
            <a:noFill/>
            <a:ln w="19050">
              <a:solidFill>
                <a:srgbClr val="FF0000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 xmlns="">
                  <a:noFill/>
                </a14:hiddenFill>
              </a:ext>
              <a:ext uri="{AF507438-7753-43E0-B8FC-AC1667EBCBE1}">
                <a14:hiddenEffects xmlns:a14="http://schemas.microsoft.com/office/drawing/2010/main" xmlns="">
                  <a:effectLst>
                    <a:outerShdw blurRad="63500" dist="38099" dir="2700000" algn="ctr" rotWithShape="0">
                      <a:schemeClr val="bg2">
                        <a:alpha val="74997"/>
                      </a:schemeClr>
                    </a:outerShdw>
                  </a:effectLst>
                </a14:hiddenEffects>
              </a:ext>
            </a:extLst>
          </p:spPr>
          <p:txBody>
            <a:bodyPr/>
            <a:lstStyle/>
            <a:p>
              <a:pPr>
                <a:defRPr/>
              </a:pPr>
              <a:endParaRPr lang="en-US" sz="1200" b="1">
                <a:latin typeface="Arial" charset="0"/>
                <a:ea typeface="ＭＳ Ｐゴシック" charset="0"/>
              </a:endParaRPr>
            </a:p>
          </p:txBody>
        </p:sp>
        <p:sp>
          <p:nvSpPr>
            <p:cNvPr id="26" name="ZoneTexte 25"/>
            <p:cNvSpPr txBox="1"/>
            <p:nvPr/>
          </p:nvSpPr>
          <p:spPr>
            <a:xfrm>
              <a:off x="1000431" y="2031417"/>
              <a:ext cx="630058" cy="2164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defPPr>
                <a:defRPr lang="fr-FR"/>
              </a:defPPr>
              <a:lvl1pPr algn="ctr">
                <a:spcBef>
                  <a:spcPct val="0"/>
                </a:spcBef>
                <a:buFontTx/>
                <a:buNone/>
                <a:defRPr sz="1000" b="1">
                  <a:latin typeface="Arial" panose="020B0604020202020204" pitchFamily="34" charset="0"/>
                  <a:cs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latin typeface="Arial" panose="020B0604020202020204" pitchFamily="34" charset="0"/>
                </a:defRPr>
              </a:lvl9pPr>
            </a:lstStyle>
            <a:p>
              <a:r>
                <a:rPr lang="en-US">
                  <a:solidFill>
                    <a:srgbClr val="FF0000"/>
                  </a:solidFill>
                </a:rPr>
                <a:t>18 hours</a:t>
              </a:r>
            </a:p>
          </p:txBody>
        </p:sp>
        <p:cxnSp>
          <p:nvCxnSpPr>
            <p:cNvPr id="29" name="Connecteur droit 28"/>
            <p:cNvCxnSpPr/>
            <p:nvPr/>
          </p:nvCxnSpPr>
          <p:spPr>
            <a:xfrm>
              <a:off x="-214573" y="2863959"/>
              <a:ext cx="1930084" cy="0"/>
            </a:xfrm>
            <a:prstGeom prst="line">
              <a:avLst/>
            </a:prstGeom>
            <a:ln w="19050">
              <a:solidFill>
                <a:schemeClr val="tx1"/>
              </a:solidFill>
              <a:prstDash val="sysDot"/>
              <a:headEnd type="diamond"/>
              <a:tailEnd type="diamon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ZoneTexte 29"/>
            <p:cNvSpPr txBox="1"/>
            <p:nvPr/>
          </p:nvSpPr>
          <p:spPr>
            <a:xfrm>
              <a:off x="-253309" y="2869197"/>
              <a:ext cx="1821982" cy="216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b="1" smtClean="0">
                  <a:latin typeface="Arial" panose="020B0604020202020204" pitchFamily="34" charset="0"/>
                  <a:cs typeface="Arial" panose="020B0604020202020204" pitchFamily="34" charset="0"/>
                </a:rPr>
                <a:t>ARVs (Raltegravir / Saquinavir)</a:t>
              </a:r>
              <a:endParaRPr lang="en-US" sz="1000" b="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cxnSp>
          <p:nvCxnSpPr>
            <p:cNvPr id="32" name="Connecteur droit avec flèche 31"/>
            <p:cNvCxnSpPr/>
            <p:nvPr/>
          </p:nvCxnSpPr>
          <p:spPr>
            <a:xfrm flipH="1">
              <a:off x="1727007" y="2951668"/>
              <a:ext cx="0" cy="300677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3" name="ZoneTexte 32"/>
            <p:cNvSpPr txBox="1"/>
            <p:nvPr/>
          </p:nvSpPr>
          <p:spPr>
            <a:xfrm>
              <a:off x="920208" y="3252345"/>
              <a:ext cx="1437354" cy="21640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000" smtClean="0">
                  <a:latin typeface="Arial" panose="020B0604020202020204" pitchFamily="34" charset="0"/>
                  <a:cs typeface="Arial" panose="020B0604020202020204" pitchFamily="34" charset="0"/>
                </a:rPr>
                <a:t>Cell-Associated HIV-RNA</a:t>
              </a:r>
              <a:endParaRPr lang="en-US" sz="100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sp>
        <p:nvSpPr>
          <p:cNvPr id="38" name="ZoneTexte 37"/>
          <p:cNvSpPr txBox="1"/>
          <p:nvPr/>
        </p:nvSpPr>
        <p:spPr>
          <a:xfrm>
            <a:off x="3740849" y="6361736"/>
            <a:ext cx="4016036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sz="1400" smtClean="0">
                <a:latin typeface="+mj-lt"/>
              </a:rPr>
              <a:t>Zhang/Planas </a:t>
            </a:r>
            <a:r>
              <a:rPr lang="en-US" sz="1400" i="1" smtClean="0">
                <a:latin typeface="+mj-lt"/>
              </a:rPr>
              <a:t>et al.</a:t>
            </a:r>
            <a:r>
              <a:rPr lang="en-US" sz="1400" smtClean="0">
                <a:latin typeface="+mj-lt"/>
              </a:rPr>
              <a:t>, manuscript in preparation, 2018</a:t>
            </a:r>
            <a:endParaRPr lang="en-US" sz="1400">
              <a:latin typeface="+mj-lt"/>
            </a:endParaRPr>
          </a:p>
        </p:txBody>
      </p:sp>
      <p:sp>
        <p:nvSpPr>
          <p:cNvPr id="31" name="Rectangle 30"/>
          <p:cNvSpPr>
            <a:spLocks noChangeAspect="1"/>
          </p:cNvSpPr>
          <p:nvPr/>
        </p:nvSpPr>
        <p:spPr>
          <a:xfrm>
            <a:off x="7391408" y="2059181"/>
            <a:ext cx="231927" cy="17148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4" name="Rectangle 33"/>
          <p:cNvSpPr>
            <a:spLocks noChangeAspect="1"/>
          </p:cNvSpPr>
          <p:nvPr/>
        </p:nvSpPr>
        <p:spPr>
          <a:xfrm>
            <a:off x="7391408" y="2369241"/>
            <a:ext cx="231927" cy="17148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CA"/>
          </a:p>
        </p:txBody>
      </p:sp>
      <p:sp>
        <p:nvSpPr>
          <p:cNvPr id="35" name="ZoneTexte 34"/>
          <p:cNvSpPr txBox="1"/>
          <p:nvPr/>
        </p:nvSpPr>
        <p:spPr>
          <a:xfrm>
            <a:off x="7651589" y="1960259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+mj-lt"/>
              </a:rPr>
              <a:t>DMSO</a:t>
            </a:r>
            <a:endParaRPr lang="fr-CA" b="1" dirty="0">
              <a:latin typeface="+mj-lt"/>
            </a:endParaRPr>
          </a:p>
        </p:txBody>
      </p:sp>
      <p:sp>
        <p:nvSpPr>
          <p:cNvPr id="39" name="ZoneTexte 38"/>
          <p:cNvSpPr txBox="1"/>
          <p:nvPr/>
        </p:nvSpPr>
        <p:spPr>
          <a:xfrm>
            <a:off x="7651589" y="2270319"/>
            <a:ext cx="6495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latin typeface="+mj-lt"/>
              </a:rPr>
              <a:t>T007</a:t>
            </a:r>
            <a:endParaRPr lang="fr-CA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AIDS 2016_Templat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xmlns="" name="Presentation2" id="{ADBD3347-1A0F-45F0-B4B5-B886B317FA11}" vid="{2289ECF3-0365-4EFC-8344-95011E66FDF4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AIDS2016_template</Template>
  <TotalTime>6438</TotalTime>
  <Words>1208</Words>
  <Application>Microsoft Office PowerPoint</Application>
  <PresentationFormat>Affichage à l'écran (4:3)</PresentationFormat>
  <Paragraphs>204</Paragraphs>
  <Slides>33</Slides>
  <Notes>4</Notes>
  <HiddenSlides>7</HiddenSlides>
  <MMClips>0</MMClips>
  <ScaleCrop>false</ScaleCrop>
  <HeadingPairs>
    <vt:vector size="4" baseType="variant">
      <vt:variant>
        <vt:lpstr>Thème</vt:lpstr>
      </vt:variant>
      <vt:variant>
        <vt:i4>1</vt:i4>
      </vt:variant>
      <vt:variant>
        <vt:lpstr>Titres des diapositives</vt:lpstr>
      </vt:variant>
      <vt:variant>
        <vt:i4>33</vt:i4>
      </vt:variant>
    </vt:vector>
  </HeadingPairs>
  <TitlesOfParts>
    <vt:vector size="34" baseType="lpstr">
      <vt:lpstr>AIDS 2016_Template</vt:lpstr>
      <vt:lpstr>The PPAR Antagonism Inhibits HIV Replication but Sustains RORγt-Mediated Effector Functions in Th17 Cells</vt:lpstr>
      <vt:lpstr>Th17 Cells in Mucosal Immunity Homeostasis  and HIV Pathogenesis</vt:lpstr>
      <vt:lpstr>Th17 Cells are Major Targets for HIV Infection and Viral Reservoir Persistence during ART</vt:lpstr>
      <vt:lpstr>PPARγ Is an Intrinsic Negative Regulator of HIV Replication in Pathogenic Th17 Cells</vt:lpstr>
      <vt:lpstr>The Nuclear Translocation of PPARγ Is Induced by Agonism and Prevented by Antagonism</vt:lpstr>
      <vt:lpstr>Peroxysome Proliferator Activated Receptor Gamma (PPARγ)</vt:lpstr>
      <vt:lpstr>PPARγ: A RORγt Transcriptional Repressor</vt:lpstr>
      <vt:lpstr>The PPARγ Antagonism But Not Agonism  Boosts IL-17A  Production in Memory CD4+ T-Cells of  ART-Treated Individuals ex vivo</vt:lpstr>
      <vt:lpstr>PPARγ Antagonism Boosts HIV Transcription Upon Viral Reservoir Reactivation ex vivo</vt:lpstr>
      <vt:lpstr>Both PPARγ Antagonism and Agonism Inhibit HIV Reactivation in Memory CD4+ T-Cells  of ART-Treated Individuals ex vivo</vt:lpstr>
      <vt:lpstr>Both PPARγ Antagonism and Agonism Inhibit  HIV Reactivation in Th17 and Th1Th17 Cells ex vivo</vt:lpstr>
      <vt:lpstr>PPARγ Antagonism Increases IL-17A Production  but Inhibits HIV Replication in vitro</vt:lpstr>
      <vt:lpstr>PPARγ Antagonism Decreases CCR5 Expression  on Memory CD4+ T-Cells Upon TCR Triggering in vitro</vt:lpstr>
      <vt:lpstr>Cholesterol Derivatives are RORγt Ligands</vt:lpstr>
      <vt:lpstr>The Cholesterol-25-Hydrolase (CH25H) Promotes  HIV Restriction via 25-Hydroxycholesterol (25HC)</vt:lpstr>
      <vt:lpstr>The PPARγ Antagonism Increases  Cholesterol 25-Hydrolase mRNA Expression </vt:lpstr>
      <vt:lpstr>Exogenous 25HC Inhibits HIV Integration and Replication  while Promoting Th17 Effector Functions</vt:lpstr>
      <vt:lpstr>PPARγ Antagonism Promotes IL-17A Production and Inhibits HIV Replication in Specifically in CCR6+ T-Cells in vitro</vt:lpstr>
      <vt:lpstr>PPARγ Antagonism Decreases CCR5 Expression  on Memory CCR6+ T-Cells</vt:lpstr>
      <vt:lpstr>PPARγ Antagonism Promotes CH25H mRNA Expression in  Memory CCR6-  BUT NOT CCR6+ T-Cells</vt:lpstr>
      <vt:lpstr>The PPARG Antagonism Mediates HIV Restriction in CCR6+ T-Cells via CH25H-Independent Mechanism</vt:lpstr>
      <vt:lpstr>RNA-Seq Reveals Profound Transcriptional Modifications Induced by PPARγ Antagonism in CCR6+ T-Cells</vt:lpstr>
      <vt:lpstr>PPARγ Antagonism Induces Profound Transcriptional Modifications in CCR6+ T-Cells</vt:lpstr>
      <vt:lpstr>The Take Home Message</vt:lpstr>
      <vt:lpstr>The CHUM Research Centre in Montréal</vt:lpstr>
      <vt:lpstr>Acknowledgements</vt:lpstr>
      <vt:lpstr>Current Goals in HIV Research</vt:lpstr>
      <vt:lpstr>The Limits of Antiretroviral Therapy</vt:lpstr>
      <vt:lpstr>25-Hydroxy Cholesterol Promotes  Th17 Effector Functions</vt:lpstr>
      <vt:lpstr>PPARγ Antagonism Induces Profound Transcriptional Modifications in CCR6+ T-Cells</vt:lpstr>
      <vt:lpstr>PPARγ Antagonism Increases IL-17A Production and Inhibits HIV Replication in vitro</vt:lpstr>
      <vt:lpstr>PPARγ Antagonism Increases IL-17A Production and Inhibits HIV Replication in vitro</vt:lpstr>
      <vt:lpstr>PPARγ Antagonism Increases IL-17A Production and Inhibits HIV Replication in vitro</vt:lpstr>
    </vt:vector>
  </TitlesOfParts>
  <Company>Microsoft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Joe Entwistle</dc:creator>
  <cp:lastModifiedBy>Utilisateur Windows</cp:lastModifiedBy>
  <cp:revision>212</cp:revision>
  <cp:lastPrinted>2017-01-16T15:31:13Z</cp:lastPrinted>
  <dcterms:created xsi:type="dcterms:W3CDTF">2017-01-13T09:09:35Z</dcterms:created>
  <dcterms:modified xsi:type="dcterms:W3CDTF">2018-07-25T05:50:22Z</dcterms:modified>
</cp:coreProperties>
</file>